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attrocento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81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07.05.2025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905155" y="2211437"/>
            <a:ext cx="9335691" cy="2640062"/>
            <a:chOff x="0" y="0"/>
            <a:chExt cx="12447588" cy="352008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447588" cy="3520083"/>
            </a:xfrm>
            <a:custGeom>
              <a:avLst/>
              <a:gdLst/>
              <a:ahLst/>
              <a:cxnLst/>
              <a:rect l="l" t="t" r="r" b="b"/>
              <a:pathLst>
                <a:path w="12447588" h="3520083">
                  <a:moveTo>
                    <a:pt x="0" y="0"/>
                  </a:moveTo>
                  <a:lnTo>
                    <a:pt x="12447588" y="0"/>
                  </a:lnTo>
                  <a:lnTo>
                    <a:pt x="12447588" y="3520083"/>
                  </a:lnTo>
                  <a:lnTo>
                    <a:pt x="0" y="35200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447588" cy="354865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Face Detection: Haar Cascades and Deep Neural Networks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05155" y="5300216"/>
            <a:ext cx="9335691" cy="1915120"/>
            <a:chOff x="0" y="0"/>
            <a:chExt cx="12447588" cy="255349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47588" cy="2553493"/>
            </a:xfrm>
            <a:custGeom>
              <a:avLst/>
              <a:gdLst/>
              <a:ahLst/>
              <a:cxnLst/>
              <a:rect l="l" t="t" r="r" b="b"/>
              <a:pathLst>
                <a:path w="12447588" h="2553493">
                  <a:moveTo>
                    <a:pt x="0" y="0"/>
                  </a:moveTo>
                  <a:lnTo>
                    <a:pt x="12447588" y="0"/>
                  </a:lnTo>
                  <a:lnTo>
                    <a:pt x="12447588" y="2553493"/>
                  </a:lnTo>
                  <a:lnTo>
                    <a:pt x="0" y="25534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12447588" cy="26487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This presentation explores two key face detection techniques: Haar Cascades and Deep Neural Networks. We will examine their principles, applications, and future trends in AI-powered face recognition.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900392" y="7569399"/>
            <a:ext cx="488156" cy="488156"/>
            <a:chOff x="0" y="0"/>
            <a:chExt cx="650875" cy="65087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50875" cy="650875"/>
            </a:xfrm>
            <a:custGeom>
              <a:avLst/>
              <a:gdLst/>
              <a:ahLst/>
              <a:cxnLst/>
              <a:rect l="l" t="t" r="r" b="b"/>
              <a:pathLst>
                <a:path w="650875" h="650875">
                  <a:moveTo>
                    <a:pt x="0" y="325374"/>
                  </a:moveTo>
                  <a:cubicBezTo>
                    <a:pt x="0" y="145669"/>
                    <a:pt x="145669" y="0"/>
                    <a:pt x="325374" y="0"/>
                  </a:cubicBezTo>
                  <a:cubicBezTo>
                    <a:pt x="327279" y="0"/>
                    <a:pt x="329184" y="889"/>
                    <a:pt x="330327" y="2413"/>
                  </a:cubicBezTo>
                  <a:lnTo>
                    <a:pt x="325374" y="6350"/>
                  </a:lnTo>
                  <a:lnTo>
                    <a:pt x="325374" y="0"/>
                  </a:lnTo>
                  <a:lnTo>
                    <a:pt x="325374" y="6350"/>
                  </a:lnTo>
                  <a:lnTo>
                    <a:pt x="325374" y="0"/>
                  </a:lnTo>
                  <a:cubicBezTo>
                    <a:pt x="505206" y="0"/>
                    <a:pt x="650875" y="145669"/>
                    <a:pt x="650875" y="325374"/>
                  </a:cubicBezTo>
                  <a:cubicBezTo>
                    <a:pt x="650875" y="327787"/>
                    <a:pt x="649478" y="329946"/>
                    <a:pt x="647319" y="331089"/>
                  </a:cubicBezTo>
                  <a:lnTo>
                    <a:pt x="644525" y="325374"/>
                  </a:lnTo>
                  <a:lnTo>
                    <a:pt x="650875" y="325374"/>
                  </a:lnTo>
                  <a:cubicBezTo>
                    <a:pt x="650875" y="505079"/>
                    <a:pt x="505206" y="650748"/>
                    <a:pt x="325501" y="650748"/>
                  </a:cubicBezTo>
                  <a:lnTo>
                    <a:pt x="325501" y="644398"/>
                  </a:lnTo>
                  <a:lnTo>
                    <a:pt x="325501" y="638048"/>
                  </a:lnTo>
                  <a:lnTo>
                    <a:pt x="325501" y="644398"/>
                  </a:lnTo>
                  <a:lnTo>
                    <a:pt x="325501" y="650748"/>
                  </a:lnTo>
                  <a:cubicBezTo>
                    <a:pt x="145669" y="650875"/>
                    <a:pt x="0" y="505206"/>
                    <a:pt x="0" y="325374"/>
                  </a:cubicBezTo>
                  <a:lnTo>
                    <a:pt x="6350" y="325374"/>
                  </a:lnTo>
                  <a:lnTo>
                    <a:pt x="0" y="325374"/>
                  </a:lnTo>
                  <a:moveTo>
                    <a:pt x="12700" y="325374"/>
                  </a:moveTo>
                  <a:lnTo>
                    <a:pt x="6350" y="325374"/>
                  </a:lnTo>
                  <a:lnTo>
                    <a:pt x="12700" y="325374"/>
                  </a:lnTo>
                  <a:cubicBezTo>
                    <a:pt x="12700" y="498094"/>
                    <a:pt x="152654" y="638048"/>
                    <a:pt x="325374" y="638048"/>
                  </a:cubicBezTo>
                  <a:cubicBezTo>
                    <a:pt x="328930" y="638048"/>
                    <a:pt x="331724" y="640842"/>
                    <a:pt x="331724" y="644398"/>
                  </a:cubicBezTo>
                  <a:cubicBezTo>
                    <a:pt x="331724" y="647954"/>
                    <a:pt x="328930" y="650748"/>
                    <a:pt x="325374" y="650748"/>
                  </a:cubicBezTo>
                  <a:cubicBezTo>
                    <a:pt x="321818" y="650748"/>
                    <a:pt x="319024" y="647954"/>
                    <a:pt x="319024" y="644398"/>
                  </a:cubicBezTo>
                  <a:cubicBezTo>
                    <a:pt x="319024" y="640842"/>
                    <a:pt x="321818" y="638048"/>
                    <a:pt x="325374" y="638048"/>
                  </a:cubicBezTo>
                  <a:cubicBezTo>
                    <a:pt x="498094" y="638048"/>
                    <a:pt x="638048" y="498094"/>
                    <a:pt x="638048" y="325374"/>
                  </a:cubicBezTo>
                  <a:cubicBezTo>
                    <a:pt x="638048" y="322961"/>
                    <a:pt x="639445" y="320802"/>
                    <a:pt x="641604" y="319659"/>
                  </a:cubicBezTo>
                  <a:lnTo>
                    <a:pt x="644398" y="325374"/>
                  </a:lnTo>
                  <a:lnTo>
                    <a:pt x="638048" y="325374"/>
                  </a:lnTo>
                  <a:cubicBezTo>
                    <a:pt x="638175" y="152654"/>
                    <a:pt x="498221" y="12700"/>
                    <a:pt x="325374" y="12700"/>
                  </a:cubicBezTo>
                  <a:cubicBezTo>
                    <a:pt x="323469" y="12700"/>
                    <a:pt x="321564" y="11811"/>
                    <a:pt x="320421" y="10287"/>
                  </a:cubicBezTo>
                  <a:lnTo>
                    <a:pt x="325374" y="6350"/>
                  </a:lnTo>
                  <a:lnTo>
                    <a:pt x="325374" y="12700"/>
                  </a:lnTo>
                  <a:cubicBezTo>
                    <a:pt x="152654" y="12700"/>
                    <a:pt x="12700" y="152654"/>
                    <a:pt x="12700" y="325374"/>
                  </a:cubicBezTo>
                  <a:close/>
                </a:path>
              </a:pathLst>
            </a:custGeom>
            <a:solidFill>
              <a:srgbClr val="4D4D51"/>
            </a:solidFill>
          </p:spPr>
        </p:sp>
      </p:grpSp>
      <p:sp>
        <p:nvSpPr>
          <p:cNvPr id="17" name="Freeform 17"/>
          <p:cNvSpPr/>
          <p:nvPr/>
        </p:nvSpPr>
        <p:spPr>
          <a:xfrm>
            <a:off x="8533359" y="7551836"/>
            <a:ext cx="2216349" cy="523578"/>
          </a:xfrm>
          <a:custGeom>
            <a:avLst/>
            <a:gdLst/>
            <a:ahLst/>
            <a:cxnLst/>
            <a:rect l="l" t="t" r="r" b="b"/>
            <a:pathLst>
              <a:path w="2955132" h="698103">
                <a:moveTo>
                  <a:pt x="0" y="0"/>
                </a:moveTo>
                <a:lnTo>
                  <a:pt x="2955132" y="0"/>
                </a:lnTo>
                <a:lnTo>
                  <a:pt x="2955132" y="698103"/>
                </a:lnTo>
                <a:lnTo>
                  <a:pt x="0" y="698103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53244" y="700404"/>
            <a:ext cx="8704660" cy="800992"/>
            <a:chOff x="0" y="0"/>
            <a:chExt cx="11606213" cy="106799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1606213" cy="1067990"/>
            </a:xfrm>
            <a:custGeom>
              <a:avLst/>
              <a:gdLst/>
              <a:ahLst/>
              <a:cxnLst/>
              <a:rect l="l" t="t" r="r" b="b"/>
              <a:pathLst>
                <a:path w="11606213" h="1067990">
                  <a:moveTo>
                    <a:pt x="0" y="0"/>
                  </a:moveTo>
                  <a:lnTo>
                    <a:pt x="11606213" y="0"/>
                  </a:lnTo>
                  <a:lnTo>
                    <a:pt x="11606213" y="1067990"/>
                  </a:lnTo>
                  <a:lnTo>
                    <a:pt x="0" y="10679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1606213" cy="110609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249"/>
                </a:lnSpc>
              </a:pPr>
              <a:r>
                <a:rPr lang="en-US" sz="4999" dirty="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Conclusion and Future Trends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53244" y="2526655"/>
            <a:ext cx="612725" cy="612725"/>
            <a:chOff x="0" y="0"/>
            <a:chExt cx="816967" cy="81696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6991" cy="816991"/>
            </a:xfrm>
            <a:custGeom>
              <a:avLst/>
              <a:gdLst/>
              <a:ahLst/>
              <a:cxnLst/>
              <a:rect l="l" t="t" r="r" b="b"/>
              <a:pathLst>
                <a:path w="816991" h="816991">
                  <a:moveTo>
                    <a:pt x="0" y="54483"/>
                  </a:moveTo>
                  <a:cubicBezTo>
                    <a:pt x="0" y="24384"/>
                    <a:pt x="24384" y="0"/>
                    <a:pt x="54483" y="0"/>
                  </a:cubicBezTo>
                  <a:lnTo>
                    <a:pt x="762508" y="0"/>
                  </a:lnTo>
                  <a:cubicBezTo>
                    <a:pt x="792607" y="0"/>
                    <a:pt x="816991" y="24384"/>
                    <a:pt x="816991" y="54483"/>
                  </a:cubicBezTo>
                  <a:lnTo>
                    <a:pt x="816991" y="762508"/>
                  </a:lnTo>
                  <a:cubicBezTo>
                    <a:pt x="816991" y="792607"/>
                    <a:pt x="792607" y="816991"/>
                    <a:pt x="762508" y="816991"/>
                  </a:cubicBezTo>
                  <a:lnTo>
                    <a:pt x="54483" y="816991"/>
                  </a:lnTo>
                  <a:cubicBezTo>
                    <a:pt x="24384" y="816991"/>
                    <a:pt x="0" y="792607"/>
                    <a:pt x="0" y="762508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838325" y="2620267"/>
            <a:ext cx="3204270" cy="400496"/>
            <a:chOff x="0" y="0"/>
            <a:chExt cx="4272360" cy="53399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272360" cy="533995"/>
            </a:xfrm>
            <a:custGeom>
              <a:avLst/>
              <a:gdLst/>
              <a:ahLst/>
              <a:cxnLst/>
              <a:rect l="l" t="t" r="r" b="b"/>
              <a:pathLst>
                <a:path w="4272360" h="533995">
                  <a:moveTo>
                    <a:pt x="0" y="0"/>
                  </a:moveTo>
                  <a:lnTo>
                    <a:pt x="4272360" y="0"/>
                  </a:lnTo>
                  <a:lnTo>
                    <a:pt x="4272360" y="533995"/>
                  </a:lnTo>
                  <a:lnTo>
                    <a:pt x="0" y="5339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4272360" cy="55304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Summary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838325" y="3184178"/>
            <a:ext cx="8638431" cy="435769"/>
            <a:chOff x="0" y="0"/>
            <a:chExt cx="11517908" cy="58102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1517909" cy="581025"/>
            </a:xfrm>
            <a:custGeom>
              <a:avLst/>
              <a:gdLst/>
              <a:ahLst/>
              <a:cxnLst/>
              <a:rect l="l" t="t" r="r" b="b"/>
              <a:pathLst>
                <a:path w="11517909" h="581025">
                  <a:moveTo>
                    <a:pt x="0" y="0"/>
                  </a:moveTo>
                  <a:lnTo>
                    <a:pt x="11517909" y="0"/>
                  </a:lnTo>
                  <a:lnTo>
                    <a:pt x="11517909" y="581025"/>
                  </a:lnTo>
                  <a:lnTo>
                    <a:pt x="0" y="581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11517908" cy="6667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Haar Cascades are fast but less accurate; DNNs offer robustness.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53244" y="4164657"/>
            <a:ext cx="612725" cy="612725"/>
            <a:chOff x="0" y="0"/>
            <a:chExt cx="816967" cy="81696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6991" cy="816991"/>
            </a:xfrm>
            <a:custGeom>
              <a:avLst/>
              <a:gdLst/>
              <a:ahLst/>
              <a:cxnLst/>
              <a:rect l="l" t="t" r="r" b="b"/>
              <a:pathLst>
                <a:path w="816991" h="816991">
                  <a:moveTo>
                    <a:pt x="0" y="54483"/>
                  </a:moveTo>
                  <a:cubicBezTo>
                    <a:pt x="0" y="24384"/>
                    <a:pt x="24384" y="0"/>
                    <a:pt x="54483" y="0"/>
                  </a:cubicBezTo>
                  <a:lnTo>
                    <a:pt x="762508" y="0"/>
                  </a:lnTo>
                  <a:cubicBezTo>
                    <a:pt x="792607" y="0"/>
                    <a:pt x="816991" y="24384"/>
                    <a:pt x="816991" y="54483"/>
                  </a:cubicBezTo>
                  <a:lnTo>
                    <a:pt x="816991" y="762508"/>
                  </a:lnTo>
                  <a:cubicBezTo>
                    <a:pt x="816991" y="792607"/>
                    <a:pt x="792607" y="816991"/>
                    <a:pt x="762508" y="816991"/>
                  </a:cubicBezTo>
                  <a:lnTo>
                    <a:pt x="54483" y="816991"/>
                  </a:lnTo>
                  <a:cubicBezTo>
                    <a:pt x="24384" y="816991"/>
                    <a:pt x="0" y="792607"/>
                    <a:pt x="0" y="762508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838325" y="4258270"/>
            <a:ext cx="3204270" cy="400496"/>
            <a:chOff x="0" y="0"/>
            <a:chExt cx="4272360" cy="53399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272360" cy="533995"/>
            </a:xfrm>
            <a:custGeom>
              <a:avLst/>
              <a:gdLst/>
              <a:ahLst/>
              <a:cxnLst/>
              <a:rect l="l" t="t" r="r" b="b"/>
              <a:pathLst>
                <a:path w="4272360" h="533995">
                  <a:moveTo>
                    <a:pt x="0" y="0"/>
                  </a:moveTo>
                  <a:lnTo>
                    <a:pt x="4272360" y="0"/>
                  </a:lnTo>
                  <a:lnTo>
                    <a:pt x="4272360" y="533995"/>
                  </a:lnTo>
                  <a:lnTo>
                    <a:pt x="0" y="5339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4272360" cy="55304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Emerging Trends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838325" y="4822180"/>
            <a:ext cx="8638431" cy="871537"/>
            <a:chOff x="0" y="0"/>
            <a:chExt cx="11517908" cy="116205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1517909" cy="1162050"/>
            </a:xfrm>
            <a:custGeom>
              <a:avLst/>
              <a:gdLst/>
              <a:ahLst/>
              <a:cxnLst/>
              <a:rect l="l" t="t" r="r" b="b"/>
              <a:pathLst>
                <a:path w="11517909" h="1162050">
                  <a:moveTo>
                    <a:pt x="0" y="0"/>
                  </a:moveTo>
                  <a:lnTo>
                    <a:pt x="11517909" y="0"/>
                  </a:lnTo>
                  <a:lnTo>
                    <a:pt x="11517909" y="1162050"/>
                  </a:lnTo>
                  <a:lnTo>
                    <a:pt x="0" y="11620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85725"/>
              <a:ext cx="11517908" cy="12477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Transformer networks and attention mechanisms enhance performance.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53244" y="6238429"/>
            <a:ext cx="612725" cy="612725"/>
            <a:chOff x="0" y="0"/>
            <a:chExt cx="816967" cy="81696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6991" cy="816991"/>
            </a:xfrm>
            <a:custGeom>
              <a:avLst/>
              <a:gdLst/>
              <a:ahLst/>
              <a:cxnLst/>
              <a:rect l="l" t="t" r="r" b="b"/>
              <a:pathLst>
                <a:path w="816991" h="816991">
                  <a:moveTo>
                    <a:pt x="0" y="54483"/>
                  </a:moveTo>
                  <a:cubicBezTo>
                    <a:pt x="0" y="24384"/>
                    <a:pt x="24384" y="0"/>
                    <a:pt x="54483" y="0"/>
                  </a:cubicBezTo>
                  <a:lnTo>
                    <a:pt x="762508" y="0"/>
                  </a:lnTo>
                  <a:cubicBezTo>
                    <a:pt x="792607" y="0"/>
                    <a:pt x="816991" y="24384"/>
                    <a:pt x="816991" y="54483"/>
                  </a:cubicBezTo>
                  <a:lnTo>
                    <a:pt x="816991" y="762508"/>
                  </a:lnTo>
                  <a:cubicBezTo>
                    <a:pt x="816991" y="792607"/>
                    <a:pt x="792607" y="816991"/>
                    <a:pt x="762508" y="816991"/>
                  </a:cubicBezTo>
                  <a:lnTo>
                    <a:pt x="54483" y="816991"/>
                  </a:lnTo>
                  <a:cubicBezTo>
                    <a:pt x="24384" y="816991"/>
                    <a:pt x="0" y="792607"/>
                    <a:pt x="0" y="762508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838325" y="6332041"/>
            <a:ext cx="3204270" cy="400496"/>
            <a:chOff x="0" y="0"/>
            <a:chExt cx="4272360" cy="53399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272360" cy="533995"/>
            </a:xfrm>
            <a:custGeom>
              <a:avLst/>
              <a:gdLst/>
              <a:ahLst/>
              <a:cxnLst/>
              <a:rect l="l" t="t" r="r" b="b"/>
              <a:pathLst>
                <a:path w="4272360" h="533995">
                  <a:moveTo>
                    <a:pt x="0" y="0"/>
                  </a:moveTo>
                  <a:lnTo>
                    <a:pt x="4272360" y="0"/>
                  </a:lnTo>
                  <a:lnTo>
                    <a:pt x="4272360" y="533995"/>
                  </a:lnTo>
                  <a:lnTo>
                    <a:pt x="0" y="5339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19050"/>
              <a:ext cx="4272360" cy="55304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Applications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838325" y="6895951"/>
            <a:ext cx="8638431" cy="435769"/>
            <a:chOff x="0" y="0"/>
            <a:chExt cx="11517908" cy="581025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1517909" cy="581025"/>
            </a:xfrm>
            <a:custGeom>
              <a:avLst/>
              <a:gdLst/>
              <a:ahLst/>
              <a:cxnLst/>
              <a:rect l="l" t="t" r="r" b="b"/>
              <a:pathLst>
                <a:path w="11517909" h="581025">
                  <a:moveTo>
                    <a:pt x="0" y="0"/>
                  </a:moveTo>
                  <a:lnTo>
                    <a:pt x="11517909" y="0"/>
                  </a:lnTo>
                  <a:lnTo>
                    <a:pt x="11517909" y="581025"/>
                  </a:lnTo>
                  <a:lnTo>
                    <a:pt x="0" y="581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85725"/>
              <a:ext cx="11517908" cy="6667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Used in AR, surveillance, and biometric systems.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953244" y="7876431"/>
            <a:ext cx="612725" cy="612725"/>
            <a:chOff x="0" y="0"/>
            <a:chExt cx="816967" cy="816967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6991" cy="816991"/>
            </a:xfrm>
            <a:custGeom>
              <a:avLst/>
              <a:gdLst/>
              <a:ahLst/>
              <a:cxnLst/>
              <a:rect l="l" t="t" r="r" b="b"/>
              <a:pathLst>
                <a:path w="816991" h="816991">
                  <a:moveTo>
                    <a:pt x="0" y="54483"/>
                  </a:moveTo>
                  <a:cubicBezTo>
                    <a:pt x="0" y="24384"/>
                    <a:pt x="24384" y="0"/>
                    <a:pt x="54483" y="0"/>
                  </a:cubicBezTo>
                  <a:lnTo>
                    <a:pt x="762508" y="0"/>
                  </a:lnTo>
                  <a:cubicBezTo>
                    <a:pt x="792607" y="0"/>
                    <a:pt x="816991" y="24384"/>
                    <a:pt x="816991" y="54483"/>
                  </a:cubicBezTo>
                  <a:lnTo>
                    <a:pt x="816991" y="762508"/>
                  </a:lnTo>
                  <a:cubicBezTo>
                    <a:pt x="816991" y="792607"/>
                    <a:pt x="792607" y="816991"/>
                    <a:pt x="762508" y="816991"/>
                  </a:cubicBezTo>
                  <a:lnTo>
                    <a:pt x="54483" y="816991"/>
                  </a:lnTo>
                  <a:cubicBezTo>
                    <a:pt x="24384" y="816991"/>
                    <a:pt x="0" y="792607"/>
                    <a:pt x="0" y="762508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1838325" y="7970044"/>
            <a:ext cx="3204270" cy="400496"/>
            <a:chOff x="0" y="0"/>
            <a:chExt cx="4272360" cy="533995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272360" cy="533995"/>
            </a:xfrm>
            <a:custGeom>
              <a:avLst/>
              <a:gdLst/>
              <a:ahLst/>
              <a:cxnLst/>
              <a:rect l="l" t="t" r="r" b="b"/>
              <a:pathLst>
                <a:path w="4272360" h="533995">
                  <a:moveTo>
                    <a:pt x="0" y="0"/>
                  </a:moveTo>
                  <a:lnTo>
                    <a:pt x="4272360" y="0"/>
                  </a:lnTo>
                  <a:lnTo>
                    <a:pt x="4272360" y="533995"/>
                  </a:lnTo>
                  <a:lnTo>
                    <a:pt x="0" y="5339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19050"/>
              <a:ext cx="4272360" cy="55304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Outlook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838325" y="8533954"/>
            <a:ext cx="8638431" cy="435769"/>
            <a:chOff x="0" y="0"/>
            <a:chExt cx="11517908" cy="581025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1517909" cy="581025"/>
            </a:xfrm>
            <a:custGeom>
              <a:avLst/>
              <a:gdLst/>
              <a:ahLst/>
              <a:cxnLst/>
              <a:rect l="l" t="t" r="r" b="b"/>
              <a:pathLst>
                <a:path w="11517909" h="581025">
                  <a:moveTo>
                    <a:pt x="0" y="0"/>
                  </a:moveTo>
                  <a:lnTo>
                    <a:pt x="11517909" y="0"/>
                  </a:lnTo>
                  <a:lnTo>
                    <a:pt x="11517909" y="581025"/>
                  </a:lnTo>
                  <a:lnTo>
                    <a:pt x="0" y="581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85725"/>
              <a:ext cx="11517908" cy="6667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125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Face detection technology will become more precise and adaptive.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905155" y="891480"/>
            <a:ext cx="9335691" cy="1760041"/>
            <a:chOff x="0" y="0"/>
            <a:chExt cx="12447588" cy="234672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447588" cy="2346722"/>
            </a:xfrm>
            <a:custGeom>
              <a:avLst/>
              <a:gdLst/>
              <a:ahLst/>
              <a:cxnLst/>
              <a:rect l="l" t="t" r="r" b="b"/>
              <a:pathLst>
                <a:path w="12447588" h="2346722">
                  <a:moveTo>
                    <a:pt x="0" y="0"/>
                  </a:moveTo>
                  <a:lnTo>
                    <a:pt x="12447588" y="0"/>
                  </a:lnTo>
                  <a:lnTo>
                    <a:pt x="12447588" y="2346722"/>
                  </a:lnTo>
                  <a:lnTo>
                    <a:pt x="0" y="23467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447588" cy="23752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Introduction to Face Detection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05155" y="3100239"/>
            <a:ext cx="4518272" cy="3132833"/>
            <a:chOff x="0" y="0"/>
            <a:chExt cx="6024363" cy="417711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024372" cy="4177030"/>
            </a:xfrm>
            <a:custGeom>
              <a:avLst/>
              <a:gdLst/>
              <a:ahLst/>
              <a:cxnLst/>
              <a:rect l="l" t="t" r="r" b="b"/>
              <a:pathLst>
                <a:path w="6024372" h="4177030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5964555" y="0"/>
                  </a:lnTo>
                  <a:cubicBezTo>
                    <a:pt x="5997575" y="0"/>
                    <a:pt x="6024372" y="26797"/>
                    <a:pt x="6024372" y="59817"/>
                  </a:cubicBezTo>
                  <a:lnTo>
                    <a:pt x="6024372" y="4117213"/>
                  </a:lnTo>
                  <a:cubicBezTo>
                    <a:pt x="6024372" y="4150233"/>
                    <a:pt x="5997575" y="4177030"/>
                    <a:pt x="5964555" y="4177030"/>
                  </a:cubicBezTo>
                  <a:lnTo>
                    <a:pt x="59817" y="4177030"/>
                  </a:lnTo>
                  <a:cubicBezTo>
                    <a:pt x="26797" y="4177030"/>
                    <a:pt x="0" y="4150233"/>
                    <a:pt x="0" y="4117213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204299" y="3399384"/>
            <a:ext cx="3919984" cy="879872"/>
            <a:chOff x="0" y="0"/>
            <a:chExt cx="5226645" cy="117316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226645" cy="1173163"/>
            </a:xfrm>
            <a:custGeom>
              <a:avLst/>
              <a:gdLst/>
              <a:ahLst/>
              <a:cxnLst/>
              <a:rect l="l" t="t" r="r" b="b"/>
              <a:pathLst>
                <a:path w="5226645" h="1173163">
                  <a:moveTo>
                    <a:pt x="0" y="0"/>
                  </a:moveTo>
                  <a:lnTo>
                    <a:pt x="5226645" y="0"/>
                  </a:lnTo>
                  <a:lnTo>
                    <a:pt x="5226645" y="1173163"/>
                  </a:lnTo>
                  <a:lnTo>
                    <a:pt x="0" y="11731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5226645" cy="11922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Definition and Importance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204299" y="4458741"/>
            <a:ext cx="3919984" cy="1436340"/>
            <a:chOff x="0" y="0"/>
            <a:chExt cx="5226645" cy="191512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226645" cy="1915120"/>
            </a:xfrm>
            <a:custGeom>
              <a:avLst/>
              <a:gdLst/>
              <a:ahLst/>
              <a:cxnLst/>
              <a:rect l="l" t="t" r="r" b="b"/>
              <a:pathLst>
                <a:path w="5226645" h="1915120">
                  <a:moveTo>
                    <a:pt x="0" y="0"/>
                  </a:moveTo>
                  <a:lnTo>
                    <a:pt x="5226645" y="0"/>
                  </a:lnTo>
                  <a:lnTo>
                    <a:pt x="5226645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5226645" cy="201037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Face detection identifies human faces in images or videos for various uses.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722572" y="3100239"/>
            <a:ext cx="4518272" cy="3132833"/>
            <a:chOff x="0" y="0"/>
            <a:chExt cx="6024363" cy="417711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024372" cy="4177030"/>
            </a:xfrm>
            <a:custGeom>
              <a:avLst/>
              <a:gdLst/>
              <a:ahLst/>
              <a:cxnLst/>
              <a:rect l="l" t="t" r="r" b="b"/>
              <a:pathLst>
                <a:path w="6024372" h="4177030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5964555" y="0"/>
                  </a:lnTo>
                  <a:cubicBezTo>
                    <a:pt x="5997575" y="0"/>
                    <a:pt x="6024372" y="26797"/>
                    <a:pt x="6024372" y="59817"/>
                  </a:cubicBezTo>
                  <a:lnTo>
                    <a:pt x="6024372" y="4117213"/>
                  </a:lnTo>
                  <a:cubicBezTo>
                    <a:pt x="6024372" y="4150233"/>
                    <a:pt x="5997575" y="4177030"/>
                    <a:pt x="5964555" y="4177030"/>
                  </a:cubicBezTo>
                  <a:lnTo>
                    <a:pt x="59817" y="4177030"/>
                  </a:lnTo>
                  <a:cubicBezTo>
                    <a:pt x="26797" y="4177030"/>
                    <a:pt x="0" y="4150233"/>
                    <a:pt x="0" y="4117213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3021716" y="3399384"/>
            <a:ext cx="3520231" cy="439936"/>
            <a:chOff x="0" y="0"/>
            <a:chExt cx="4693642" cy="58658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Historical Context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021716" y="4018806"/>
            <a:ext cx="3919984" cy="1915120"/>
            <a:chOff x="0" y="0"/>
            <a:chExt cx="5226645" cy="255349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226645" cy="2553493"/>
            </a:xfrm>
            <a:custGeom>
              <a:avLst/>
              <a:gdLst/>
              <a:ahLst/>
              <a:cxnLst/>
              <a:rect l="l" t="t" r="r" b="b"/>
              <a:pathLst>
                <a:path w="5226645" h="2553493">
                  <a:moveTo>
                    <a:pt x="0" y="0"/>
                  </a:moveTo>
                  <a:lnTo>
                    <a:pt x="5226645" y="0"/>
                  </a:lnTo>
                  <a:lnTo>
                    <a:pt x="5226645" y="2553493"/>
                  </a:lnTo>
                  <a:lnTo>
                    <a:pt x="0" y="25534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95250"/>
              <a:ext cx="5226645" cy="26487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Started with simple algorithms in the 1990s, evolving to AI-driven models.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905155" y="6532215"/>
            <a:ext cx="9335691" cy="2863304"/>
            <a:chOff x="0" y="0"/>
            <a:chExt cx="12447588" cy="381773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2447524" cy="3817747"/>
            </a:xfrm>
            <a:custGeom>
              <a:avLst/>
              <a:gdLst/>
              <a:ahLst/>
              <a:cxnLst/>
              <a:rect l="l" t="t" r="r" b="b"/>
              <a:pathLst>
                <a:path w="12447524" h="3817747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12387707" y="0"/>
                  </a:lnTo>
                  <a:cubicBezTo>
                    <a:pt x="12420727" y="0"/>
                    <a:pt x="12447524" y="26797"/>
                    <a:pt x="12447524" y="59817"/>
                  </a:cubicBezTo>
                  <a:lnTo>
                    <a:pt x="12447524" y="3757930"/>
                  </a:lnTo>
                  <a:cubicBezTo>
                    <a:pt x="12447524" y="3790950"/>
                    <a:pt x="12420727" y="3817747"/>
                    <a:pt x="12387707" y="3817747"/>
                  </a:cubicBezTo>
                  <a:lnTo>
                    <a:pt x="59817" y="3817747"/>
                  </a:lnTo>
                  <a:cubicBezTo>
                    <a:pt x="26797" y="3817747"/>
                    <a:pt x="0" y="3790950"/>
                    <a:pt x="0" y="3757930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8204299" y="6831360"/>
            <a:ext cx="3520231" cy="439936"/>
            <a:chOff x="0" y="0"/>
            <a:chExt cx="4693642" cy="586582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Applications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8204299" y="7450782"/>
            <a:ext cx="8737401" cy="478780"/>
            <a:chOff x="0" y="0"/>
            <a:chExt cx="11649868" cy="63837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1649868" cy="638373"/>
            </a:xfrm>
            <a:custGeom>
              <a:avLst/>
              <a:gdLst/>
              <a:ahLst/>
              <a:cxnLst/>
              <a:rect l="l" t="t" r="r" b="b"/>
              <a:pathLst>
                <a:path w="11649868" h="638373">
                  <a:moveTo>
                    <a:pt x="0" y="0"/>
                  </a:moveTo>
                  <a:lnTo>
                    <a:pt x="11649868" y="0"/>
                  </a:lnTo>
                  <a:lnTo>
                    <a:pt x="1164986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0"/>
              <a:ext cx="11649868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Security monitoring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8204299" y="8034189"/>
            <a:ext cx="8737401" cy="478780"/>
            <a:chOff x="0" y="0"/>
            <a:chExt cx="11649868" cy="638373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1649868" cy="638373"/>
            </a:xfrm>
            <a:custGeom>
              <a:avLst/>
              <a:gdLst/>
              <a:ahLst/>
              <a:cxnLst/>
              <a:rect l="l" t="t" r="r" b="b"/>
              <a:pathLst>
                <a:path w="11649868" h="638373">
                  <a:moveTo>
                    <a:pt x="0" y="0"/>
                  </a:moveTo>
                  <a:lnTo>
                    <a:pt x="11649868" y="0"/>
                  </a:lnTo>
                  <a:lnTo>
                    <a:pt x="1164986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95250"/>
              <a:ext cx="11649868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Biometric authentication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8204299" y="8617595"/>
            <a:ext cx="8737401" cy="478780"/>
            <a:chOff x="0" y="0"/>
            <a:chExt cx="11649868" cy="638373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1649868" cy="638373"/>
            </a:xfrm>
            <a:custGeom>
              <a:avLst/>
              <a:gdLst/>
              <a:ahLst/>
              <a:cxnLst/>
              <a:rect l="l" t="t" r="r" b="b"/>
              <a:pathLst>
                <a:path w="11649868" h="638373">
                  <a:moveTo>
                    <a:pt x="0" y="0"/>
                  </a:moveTo>
                  <a:lnTo>
                    <a:pt x="11649868" y="0"/>
                  </a:lnTo>
                  <a:lnTo>
                    <a:pt x="11649868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95250"/>
              <a:ext cx="11649868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Social media tagging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47155" y="1444972"/>
            <a:ext cx="8059639" cy="880021"/>
            <a:chOff x="0" y="0"/>
            <a:chExt cx="10746185" cy="11733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746185" cy="1173362"/>
            </a:xfrm>
            <a:custGeom>
              <a:avLst/>
              <a:gdLst/>
              <a:ahLst/>
              <a:cxnLst/>
              <a:rect l="l" t="t" r="r" b="b"/>
              <a:pathLst>
                <a:path w="10746185" h="1173362">
                  <a:moveTo>
                    <a:pt x="0" y="0"/>
                  </a:moveTo>
                  <a:lnTo>
                    <a:pt x="10746185" y="0"/>
                  </a:lnTo>
                  <a:lnTo>
                    <a:pt x="10746185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0746185" cy="12019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Haar Cascades: Principles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47155" y="2773710"/>
            <a:ext cx="224284" cy="1098202"/>
            <a:chOff x="0" y="0"/>
            <a:chExt cx="299045" cy="146427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98958" cy="1464183"/>
            </a:xfrm>
            <a:custGeom>
              <a:avLst/>
              <a:gdLst/>
              <a:ahLst/>
              <a:cxnLst/>
              <a:rect l="l" t="t" r="r" b="b"/>
              <a:pathLst>
                <a:path w="298958" h="1464183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239141" y="0"/>
                  </a:lnTo>
                  <a:cubicBezTo>
                    <a:pt x="272161" y="0"/>
                    <a:pt x="298958" y="26797"/>
                    <a:pt x="298958" y="59817"/>
                  </a:cubicBezTo>
                  <a:lnTo>
                    <a:pt x="298958" y="1404366"/>
                  </a:lnTo>
                  <a:cubicBezTo>
                    <a:pt x="298958" y="1437386"/>
                    <a:pt x="272161" y="1464183"/>
                    <a:pt x="239141" y="1464183"/>
                  </a:cubicBezTo>
                  <a:lnTo>
                    <a:pt x="59817" y="1464183"/>
                  </a:lnTo>
                  <a:cubicBezTo>
                    <a:pt x="26797" y="1464183"/>
                    <a:pt x="0" y="1437386"/>
                    <a:pt x="0" y="1404366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720155" y="2773710"/>
            <a:ext cx="3520231" cy="439936"/>
            <a:chOff x="0" y="0"/>
            <a:chExt cx="4693642" cy="58658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Viola-Jones Algorithm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20155" y="3393132"/>
            <a:ext cx="8662690" cy="478780"/>
            <a:chOff x="0" y="0"/>
            <a:chExt cx="11550253" cy="63837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1550253" cy="638373"/>
            </a:xfrm>
            <a:custGeom>
              <a:avLst/>
              <a:gdLst/>
              <a:ahLst/>
              <a:cxnLst/>
              <a:rect l="l" t="t" r="r" b="b"/>
              <a:pathLst>
                <a:path w="11550253" h="638373">
                  <a:moveTo>
                    <a:pt x="0" y="0"/>
                  </a:moveTo>
                  <a:lnTo>
                    <a:pt x="11550253" y="0"/>
                  </a:lnTo>
                  <a:lnTo>
                    <a:pt x="11550253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11550253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Foundation of Haar Cascade with fast face detection capability.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495871" y="4171057"/>
            <a:ext cx="224284" cy="1098203"/>
            <a:chOff x="0" y="0"/>
            <a:chExt cx="299045" cy="146427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98958" cy="1464183"/>
            </a:xfrm>
            <a:custGeom>
              <a:avLst/>
              <a:gdLst/>
              <a:ahLst/>
              <a:cxnLst/>
              <a:rect l="l" t="t" r="r" b="b"/>
              <a:pathLst>
                <a:path w="298958" h="1464183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239141" y="0"/>
                  </a:lnTo>
                  <a:cubicBezTo>
                    <a:pt x="272161" y="0"/>
                    <a:pt x="298958" y="26797"/>
                    <a:pt x="298958" y="59817"/>
                  </a:cubicBezTo>
                  <a:lnTo>
                    <a:pt x="298958" y="1404366"/>
                  </a:lnTo>
                  <a:cubicBezTo>
                    <a:pt x="298958" y="1437386"/>
                    <a:pt x="272161" y="1464183"/>
                    <a:pt x="239141" y="1464183"/>
                  </a:cubicBezTo>
                  <a:lnTo>
                    <a:pt x="59817" y="1464183"/>
                  </a:lnTo>
                  <a:cubicBezTo>
                    <a:pt x="26797" y="1464183"/>
                    <a:pt x="0" y="1437386"/>
                    <a:pt x="0" y="1404366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2168872" y="4171057"/>
            <a:ext cx="3520231" cy="439936"/>
            <a:chOff x="0" y="0"/>
            <a:chExt cx="4693642" cy="58658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Haar-like Features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168872" y="4790480"/>
            <a:ext cx="8213972" cy="478780"/>
            <a:chOff x="0" y="0"/>
            <a:chExt cx="10951963" cy="63837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951963" cy="638373"/>
            </a:xfrm>
            <a:custGeom>
              <a:avLst/>
              <a:gdLst/>
              <a:ahLst/>
              <a:cxnLst/>
              <a:rect l="l" t="t" r="r" b="b"/>
              <a:pathLst>
                <a:path w="10951963" h="638373">
                  <a:moveTo>
                    <a:pt x="0" y="0"/>
                  </a:moveTo>
                  <a:lnTo>
                    <a:pt x="10951963" y="0"/>
                  </a:lnTo>
                  <a:lnTo>
                    <a:pt x="10951963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95250"/>
              <a:ext cx="10951963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Detect edges, lines, and center-surround patterns in images.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944738" y="5568404"/>
            <a:ext cx="224284" cy="1098202"/>
            <a:chOff x="0" y="0"/>
            <a:chExt cx="299045" cy="146427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98958" cy="1464183"/>
            </a:xfrm>
            <a:custGeom>
              <a:avLst/>
              <a:gdLst/>
              <a:ahLst/>
              <a:cxnLst/>
              <a:rect l="l" t="t" r="r" b="b"/>
              <a:pathLst>
                <a:path w="298958" h="1464183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239141" y="0"/>
                  </a:lnTo>
                  <a:cubicBezTo>
                    <a:pt x="272161" y="0"/>
                    <a:pt x="298958" y="26797"/>
                    <a:pt x="298958" y="59817"/>
                  </a:cubicBezTo>
                  <a:lnTo>
                    <a:pt x="298958" y="1404366"/>
                  </a:lnTo>
                  <a:cubicBezTo>
                    <a:pt x="298958" y="1437386"/>
                    <a:pt x="272161" y="1464183"/>
                    <a:pt x="239141" y="1464183"/>
                  </a:cubicBezTo>
                  <a:lnTo>
                    <a:pt x="59817" y="1464183"/>
                  </a:lnTo>
                  <a:cubicBezTo>
                    <a:pt x="26797" y="1464183"/>
                    <a:pt x="0" y="1437386"/>
                    <a:pt x="0" y="1404366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2617738" y="5568404"/>
            <a:ext cx="3520231" cy="439936"/>
            <a:chOff x="0" y="0"/>
            <a:chExt cx="4693642" cy="586582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Integral Images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2617738" y="6187827"/>
            <a:ext cx="7765108" cy="478780"/>
            <a:chOff x="0" y="0"/>
            <a:chExt cx="10353477" cy="63837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0353477" cy="638373"/>
            </a:xfrm>
            <a:custGeom>
              <a:avLst/>
              <a:gdLst/>
              <a:ahLst/>
              <a:cxnLst/>
              <a:rect l="l" t="t" r="r" b="b"/>
              <a:pathLst>
                <a:path w="10353477" h="638373">
                  <a:moveTo>
                    <a:pt x="0" y="0"/>
                  </a:moveTo>
                  <a:lnTo>
                    <a:pt x="10353477" y="0"/>
                  </a:lnTo>
                  <a:lnTo>
                    <a:pt x="10353477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0"/>
              <a:ext cx="10353477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Enable rapid feature calculation for real-time detection.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2393602" y="6965751"/>
            <a:ext cx="224284" cy="1576982"/>
            <a:chOff x="0" y="0"/>
            <a:chExt cx="299045" cy="2102643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298958" cy="2102612"/>
            </a:xfrm>
            <a:custGeom>
              <a:avLst/>
              <a:gdLst/>
              <a:ahLst/>
              <a:cxnLst/>
              <a:rect l="l" t="t" r="r" b="b"/>
              <a:pathLst>
                <a:path w="298958" h="2102612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239141" y="0"/>
                  </a:lnTo>
                  <a:cubicBezTo>
                    <a:pt x="272161" y="0"/>
                    <a:pt x="298958" y="26797"/>
                    <a:pt x="298958" y="59817"/>
                  </a:cubicBezTo>
                  <a:lnTo>
                    <a:pt x="298958" y="2042795"/>
                  </a:lnTo>
                  <a:cubicBezTo>
                    <a:pt x="298958" y="2075815"/>
                    <a:pt x="272161" y="2102612"/>
                    <a:pt x="239141" y="2102612"/>
                  </a:cubicBezTo>
                  <a:lnTo>
                    <a:pt x="59817" y="2102612"/>
                  </a:lnTo>
                  <a:cubicBezTo>
                    <a:pt x="26797" y="2102612"/>
                    <a:pt x="0" y="2075815"/>
                    <a:pt x="0" y="2042795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3066604" y="6965751"/>
            <a:ext cx="3520231" cy="439936"/>
            <a:chOff x="0" y="0"/>
            <a:chExt cx="4693642" cy="58658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AdaBoost Training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3066604" y="7585174"/>
            <a:ext cx="7316241" cy="957560"/>
            <a:chOff x="0" y="0"/>
            <a:chExt cx="9754988" cy="1276747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9754988" cy="1276747"/>
            </a:xfrm>
            <a:custGeom>
              <a:avLst/>
              <a:gdLst/>
              <a:ahLst/>
              <a:cxnLst/>
              <a:rect l="l" t="t" r="r" b="b"/>
              <a:pathLst>
                <a:path w="9754988" h="1276747">
                  <a:moveTo>
                    <a:pt x="0" y="0"/>
                  </a:moveTo>
                  <a:lnTo>
                    <a:pt x="9754988" y="0"/>
                  </a:lnTo>
                  <a:lnTo>
                    <a:pt x="9754988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95250"/>
              <a:ext cx="9754988" cy="1371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Selects best features and builds a strong classifier cascade.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18288000" cy="3740200"/>
          </a:xfrm>
          <a:custGeom>
            <a:avLst/>
            <a:gdLst/>
            <a:ahLst/>
            <a:cxnLst/>
            <a:rect l="l" t="t" r="r" b="b"/>
            <a:pathLst>
              <a:path w="18288000" h="3740200">
                <a:moveTo>
                  <a:pt x="0" y="0"/>
                </a:moveTo>
                <a:lnTo>
                  <a:pt x="18288000" y="0"/>
                </a:lnTo>
                <a:lnTo>
                  <a:pt x="18288000" y="3740200"/>
                </a:lnTo>
                <a:lnTo>
                  <a:pt x="0" y="3740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1" b="-41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47155" y="3969212"/>
            <a:ext cx="10092631" cy="1520314"/>
            <a:chOff x="0" y="-853724"/>
            <a:chExt cx="13456841" cy="202708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456841" cy="1173362"/>
            </a:xfrm>
            <a:custGeom>
              <a:avLst/>
              <a:gdLst/>
              <a:ahLst/>
              <a:cxnLst/>
              <a:rect l="l" t="t" r="r" b="b"/>
              <a:pathLst>
                <a:path w="13456841" h="1173362">
                  <a:moveTo>
                    <a:pt x="0" y="0"/>
                  </a:moveTo>
                  <a:lnTo>
                    <a:pt x="13456841" y="0"/>
                  </a:lnTo>
                  <a:lnTo>
                    <a:pt x="13456841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853724"/>
              <a:ext cx="13456840" cy="12019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dirty="0" err="1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Haar</a:t>
              </a:r>
              <a:r>
                <a:rPr lang="en-US" sz="5500" dirty="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 Cascades: Training Process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47155" y="5938242"/>
            <a:ext cx="673150" cy="673150"/>
            <a:chOff x="0" y="0"/>
            <a:chExt cx="897533" cy="8975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172468" y="6010721"/>
            <a:ext cx="422374" cy="528042"/>
            <a:chOff x="0" y="0"/>
            <a:chExt cx="563165" cy="70405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63165" cy="704057"/>
            </a:xfrm>
            <a:custGeom>
              <a:avLst/>
              <a:gdLst/>
              <a:ahLst/>
              <a:cxnLst/>
              <a:rect l="l" t="t" r="r" b="b"/>
              <a:pathLst>
                <a:path w="563165" h="704057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1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019449" y="6041082"/>
            <a:ext cx="3520231" cy="439936"/>
            <a:chOff x="0" y="0"/>
            <a:chExt cx="4693642" cy="5865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Positive Dataset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019449" y="6660505"/>
            <a:ext cx="6937622" cy="478780"/>
            <a:chOff x="0" y="0"/>
            <a:chExt cx="9250163" cy="63837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9250163" cy="638373"/>
            </a:xfrm>
            <a:custGeom>
              <a:avLst/>
              <a:gdLst/>
              <a:ahLst/>
              <a:cxnLst/>
              <a:rect l="l" t="t" r="r" b="b"/>
              <a:pathLst>
                <a:path w="9250163" h="638373">
                  <a:moveTo>
                    <a:pt x="0" y="0"/>
                  </a:moveTo>
                  <a:lnTo>
                    <a:pt x="9250163" y="0"/>
                  </a:lnTo>
                  <a:lnTo>
                    <a:pt x="9250163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95250"/>
              <a:ext cx="9250163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Collects thousands of face images for training.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331078" y="5938242"/>
            <a:ext cx="673150" cy="673150"/>
            <a:chOff x="0" y="0"/>
            <a:chExt cx="897533" cy="89753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9456390" y="6010721"/>
            <a:ext cx="422374" cy="528042"/>
            <a:chOff x="0" y="0"/>
            <a:chExt cx="563165" cy="70405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63165" cy="704057"/>
            </a:xfrm>
            <a:custGeom>
              <a:avLst/>
              <a:gdLst/>
              <a:ahLst/>
              <a:cxnLst/>
              <a:rect l="l" t="t" r="r" b="b"/>
              <a:pathLst>
                <a:path w="563165" h="704057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2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0303371" y="6041082"/>
            <a:ext cx="3520231" cy="439936"/>
            <a:chOff x="0" y="0"/>
            <a:chExt cx="4693642" cy="58658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Negative Dataset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0303371" y="6660505"/>
            <a:ext cx="6937622" cy="478780"/>
            <a:chOff x="0" y="0"/>
            <a:chExt cx="9250163" cy="63837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9250163" cy="638373"/>
            </a:xfrm>
            <a:custGeom>
              <a:avLst/>
              <a:gdLst/>
              <a:ahLst/>
              <a:cxnLst/>
              <a:rect l="l" t="t" r="r" b="b"/>
              <a:pathLst>
                <a:path w="9250163" h="638373">
                  <a:moveTo>
                    <a:pt x="0" y="0"/>
                  </a:moveTo>
                  <a:lnTo>
                    <a:pt x="9250163" y="0"/>
                  </a:lnTo>
                  <a:lnTo>
                    <a:pt x="9250163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95250"/>
              <a:ext cx="9250163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Contains non-face images to teach rejection.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047155" y="7737722"/>
            <a:ext cx="673150" cy="673150"/>
            <a:chOff x="0" y="0"/>
            <a:chExt cx="897533" cy="897533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34" name="Group 34"/>
          <p:cNvGrpSpPr/>
          <p:nvPr/>
        </p:nvGrpSpPr>
        <p:grpSpPr>
          <a:xfrm>
            <a:off x="1172468" y="7810202"/>
            <a:ext cx="422374" cy="528042"/>
            <a:chOff x="0" y="0"/>
            <a:chExt cx="563165" cy="704057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563165" cy="704057"/>
            </a:xfrm>
            <a:custGeom>
              <a:avLst/>
              <a:gdLst/>
              <a:ahLst/>
              <a:cxnLst/>
              <a:rect l="l" t="t" r="r" b="b"/>
              <a:pathLst>
                <a:path w="563165" h="704057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3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2019449" y="7840564"/>
            <a:ext cx="3520231" cy="439936"/>
            <a:chOff x="0" y="0"/>
            <a:chExt cx="4693642" cy="586582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Classifier Training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2019449" y="8459986"/>
            <a:ext cx="6937622" cy="478780"/>
            <a:chOff x="0" y="0"/>
            <a:chExt cx="9250163" cy="638373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9250163" cy="638373"/>
            </a:xfrm>
            <a:custGeom>
              <a:avLst/>
              <a:gdLst/>
              <a:ahLst/>
              <a:cxnLst/>
              <a:rect l="l" t="t" r="r" b="b"/>
              <a:pathLst>
                <a:path w="9250163" h="638373">
                  <a:moveTo>
                    <a:pt x="0" y="0"/>
                  </a:moveTo>
                  <a:lnTo>
                    <a:pt x="9250163" y="0"/>
                  </a:lnTo>
                  <a:lnTo>
                    <a:pt x="9250163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95250"/>
              <a:ext cx="9250163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Uses AdaBoost to select distinct Haar features.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9331078" y="7737722"/>
            <a:ext cx="673150" cy="673150"/>
            <a:chOff x="0" y="0"/>
            <a:chExt cx="897533" cy="897533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45" name="Group 45"/>
          <p:cNvGrpSpPr/>
          <p:nvPr/>
        </p:nvGrpSpPr>
        <p:grpSpPr>
          <a:xfrm>
            <a:off x="9456390" y="7810202"/>
            <a:ext cx="422374" cy="528042"/>
            <a:chOff x="0" y="0"/>
            <a:chExt cx="563165" cy="704057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63165" cy="704057"/>
            </a:xfrm>
            <a:custGeom>
              <a:avLst/>
              <a:gdLst/>
              <a:ahLst/>
              <a:cxnLst/>
              <a:rect l="l" t="t" r="r" b="b"/>
              <a:pathLst>
                <a:path w="563165" h="704057">
                  <a:moveTo>
                    <a:pt x="0" y="0"/>
                  </a:moveTo>
                  <a:lnTo>
                    <a:pt x="563165" y="0"/>
                  </a:lnTo>
                  <a:lnTo>
                    <a:pt x="563165" y="704057"/>
                  </a:lnTo>
                  <a:lnTo>
                    <a:pt x="0" y="704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57150"/>
              <a:ext cx="563165" cy="64690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4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0303371" y="7840564"/>
            <a:ext cx="3520231" cy="439936"/>
            <a:chOff x="0" y="0"/>
            <a:chExt cx="4693642" cy="586582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Cascade Classifiers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0303371" y="8459986"/>
            <a:ext cx="6937622" cy="957560"/>
            <a:chOff x="0" y="0"/>
            <a:chExt cx="9250163" cy="1276747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9250163" cy="1276747"/>
            </a:xfrm>
            <a:custGeom>
              <a:avLst/>
              <a:gdLst/>
              <a:ahLst/>
              <a:cxnLst/>
              <a:rect l="l" t="t" r="r" b="b"/>
              <a:pathLst>
                <a:path w="9250163" h="1276747">
                  <a:moveTo>
                    <a:pt x="0" y="0"/>
                  </a:moveTo>
                  <a:lnTo>
                    <a:pt x="9250163" y="0"/>
                  </a:lnTo>
                  <a:lnTo>
                    <a:pt x="9250163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3" name="TextBox 53"/>
            <p:cNvSpPr txBox="1"/>
            <p:nvPr/>
          </p:nvSpPr>
          <p:spPr>
            <a:xfrm>
              <a:off x="0" y="-95250"/>
              <a:ext cx="9250163" cy="1371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Multiple stages speed up and improve detection accuracy.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47155" y="3084910"/>
            <a:ext cx="13620899" cy="880021"/>
            <a:chOff x="0" y="0"/>
            <a:chExt cx="18161198" cy="1173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161198" cy="1173362"/>
            </a:xfrm>
            <a:custGeom>
              <a:avLst/>
              <a:gdLst/>
              <a:ahLst/>
              <a:cxnLst/>
              <a:rect l="l" t="t" r="r" b="b"/>
              <a:pathLst>
                <a:path w="18161198" h="1173362">
                  <a:moveTo>
                    <a:pt x="0" y="0"/>
                  </a:moveTo>
                  <a:lnTo>
                    <a:pt x="18161198" y="0"/>
                  </a:lnTo>
                  <a:lnTo>
                    <a:pt x="18161198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8161198" cy="12019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Haar Cascades: Advantages and Limitations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47155" y="4712791"/>
            <a:ext cx="3520231" cy="439936"/>
            <a:chOff x="0" y="0"/>
            <a:chExt cx="4693642" cy="58658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Advantages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47155" y="5451872"/>
            <a:ext cx="7731919" cy="478780"/>
            <a:chOff x="0" y="0"/>
            <a:chExt cx="10309225" cy="63837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309225" cy="638373"/>
            </a:xfrm>
            <a:custGeom>
              <a:avLst/>
              <a:gdLst/>
              <a:ahLst/>
              <a:cxnLst/>
              <a:rect l="l" t="t" r="r" b="b"/>
              <a:pathLst>
                <a:path w="10309225" h="638373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Fast processing on CPUs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47155" y="6035279"/>
            <a:ext cx="7731919" cy="478780"/>
            <a:chOff x="0" y="0"/>
            <a:chExt cx="10309225" cy="63837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309225" cy="638373"/>
            </a:xfrm>
            <a:custGeom>
              <a:avLst/>
              <a:gdLst/>
              <a:ahLst/>
              <a:cxnLst/>
              <a:rect l="l" t="t" r="r" b="b"/>
              <a:pathLst>
                <a:path w="10309225" h="638373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Low computational requirements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47155" y="6618685"/>
            <a:ext cx="7731919" cy="478780"/>
            <a:chOff x="0" y="0"/>
            <a:chExt cx="10309225" cy="63837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309225" cy="638373"/>
            </a:xfrm>
            <a:custGeom>
              <a:avLst/>
              <a:gdLst/>
              <a:ahLst/>
              <a:cxnLst/>
              <a:rect l="l" t="t" r="r" b="b"/>
              <a:pathLst>
                <a:path w="10309225" h="638373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Widely supported, e.g., OpenCV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518451" y="4712791"/>
            <a:ext cx="3520231" cy="439936"/>
            <a:chOff x="0" y="0"/>
            <a:chExt cx="4693642" cy="58658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Limitations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518451" y="5451872"/>
            <a:ext cx="7731919" cy="478780"/>
            <a:chOff x="0" y="0"/>
            <a:chExt cx="10309225" cy="63837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309225" cy="638373"/>
            </a:xfrm>
            <a:custGeom>
              <a:avLst/>
              <a:gdLst/>
              <a:ahLst/>
              <a:cxnLst/>
              <a:rect l="l" t="t" r="r" b="b"/>
              <a:pathLst>
                <a:path w="10309225" h="638373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Poor under low light (40% worse)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518451" y="6035279"/>
            <a:ext cx="7731919" cy="478780"/>
            <a:chOff x="0" y="0"/>
            <a:chExt cx="10309225" cy="63837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309225" cy="638373"/>
            </a:xfrm>
            <a:custGeom>
              <a:avLst/>
              <a:gdLst/>
              <a:ahLst/>
              <a:cxnLst/>
              <a:rect l="l" t="t" r="r" b="b"/>
              <a:pathLst>
                <a:path w="10309225" h="638373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Struggles with rotated faces &gt;30°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18451" y="6618685"/>
            <a:ext cx="7731919" cy="478780"/>
            <a:chOff x="0" y="0"/>
            <a:chExt cx="10309225" cy="63837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0309225" cy="638373"/>
            </a:xfrm>
            <a:custGeom>
              <a:avLst/>
              <a:gdLst/>
              <a:ahLst/>
              <a:cxnLst/>
              <a:rect l="l" t="t" r="r" b="b"/>
              <a:pathLst>
                <a:path w="10309225" h="638373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High false positives vs deep learning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884319" y="990749"/>
            <a:ext cx="9377363" cy="2587377"/>
            <a:chOff x="0" y="0"/>
            <a:chExt cx="12503150" cy="344983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03150" cy="3449837"/>
            </a:xfrm>
            <a:custGeom>
              <a:avLst/>
              <a:gdLst/>
              <a:ahLst/>
              <a:cxnLst/>
              <a:rect l="l" t="t" r="r" b="b"/>
              <a:pathLst>
                <a:path w="12503150" h="3449837">
                  <a:moveTo>
                    <a:pt x="0" y="0"/>
                  </a:moveTo>
                  <a:lnTo>
                    <a:pt x="12503150" y="0"/>
                  </a:lnTo>
                  <a:lnTo>
                    <a:pt x="12503150" y="3449837"/>
                  </a:lnTo>
                  <a:lnTo>
                    <a:pt x="0" y="34498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2503150" cy="34974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49"/>
                </a:lnSpc>
              </a:pPr>
              <a:r>
                <a:rPr lang="en-US" sz="5374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Deep Neural Networks: Convolutional Neural Networks (CNNs)</a:t>
              </a:r>
            </a:p>
          </p:txBody>
        </p:sp>
      </p:grpSp>
      <p:sp>
        <p:nvSpPr>
          <p:cNvPr id="10" name="Freeform 10" descr="preencoded.png"/>
          <p:cNvSpPr/>
          <p:nvPr/>
        </p:nvSpPr>
        <p:spPr>
          <a:xfrm>
            <a:off x="7884319" y="4017912"/>
            <a:ext cx="1466255" cy="1759446"/>
          </a:xfrm>
          <a:custGeom>
            <a:avLst/>
            <a:gdLst/>
            <a:ahLst/>
            <a:cxnLst/>
            <a:rect l="l" t="t" r="r" b="b"/>
            <a:pathLst>
              <a:path w="1466255" h="1759446">
                <a:moveTo>
                  <a:pt x="0" y="0"/>
                </a:moveTo>
                <a:lnTo>
                  <a:pt x="1466255" y="0"/>
                </a:lnTo>
                <a:lnTo>
                  <a:pt x="1466255" y="1759447"/>
                </a:lnTo>
                <a:lnTo>
                  <a:pt x="0" y="17594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5" b="-55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9790360" y="4311104"/>
            <a:ext cx="3449985" cy="431155"/>
            <a:chOff x="0" y="0"/>
            <a:chExt cx="4599980" cy="57487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599980" cy="574873"/>
            </a:xfrm>
            <a:custGeom>
              <a:avLst/>
              <a:gdLst/>
              <a:ahLst/>
              <a:cxnLst/>
              <a:rect l="l" t="t" r="r" b="b"/>
              <a:pathLst>
                <a:path w="4599980" h="574873">
                  <a:moveTo>
                    <a:pt x="0" y="0"/>
                  </a:moveTo>
                  <a:lnTo>
                    <a:pt x="4599980" y="0"/>
                  </a:lnTo>
                  <a:lnTo>
                    <a:pt x="4599980" y="574873"/>
                  </a:lnTo>
                  <a:lnTo>
                    <a:pt x="0" y="5748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4599980" cy="603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Convolutional Layers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790360" y="4918174"/>
            <a:ext cx="7471321" cy="469106"/>
            <a:chOff x="0" y="0"/>
            <a:chExt cx="9961762" cy="6254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961762" cy="625475"/>
            </a:xfrm>
            <a:custGeom>
              <a:avLst/>
              <a:gdLst/>
              <a:ahLst/>
              <a:cxnLst/>
              <a:rect l="l" t="t" r="r" b="b"/>
              <a:pathLst>
                <a:path w="9961762" h="625475">
                  <a:moveTo>
                    <a:pt x="0" y="0"/>
                  </a:moveTo>
                  <a:lnTo>
                    <a:pt x="9961762" y="0"/>
                  </a:lnTo>
                  <a:lnTo>
                    <a:pt x="9961762" y="625475"/>
                  </a:lnTo>
                  <a:lnTo>
                    <a:pt x="0" y="625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9961762" cy="7207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249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Extract spatial features like edges and textures.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7884319" y="5777359"/>
            <a:ext cx="1466255" cy="1759446"/>
          </a:xfrm>
          <a:custGeom>
            <a:avLst/>
            <a:gdLst/>
            <a:ahLst/>
            <a:cxnLst/>
            <a:rect l="l" t="t" r="r" b="b"/>
            <a:pathLst>
              <a:path w="1466255" h="1759446">
                <a:moveTo>
                  <a:pt x="0" y="0"/>
                </a:moveTo>
                <a:lnTo>
                  <a:pt x="1466255" y="0"/>
                </a:lnTo>
                <a:lnTo>
                  <a:pt x="1466255" y="1759446"/>
                </a:lnTo>
                <a:lnTo>
                  <a:pt x="0" y="17594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5" b="-55"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9790360" y="6070550"/>
            <a:ext cx="3449985" cy="431155"/>
            <a:chOff x="0" y="0"/>
            <a:chExt cx="4599980" cy="57487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599980" cy="574873"/>
            </a:xfrm>
            <a:custGeom>
              <a:avLst/>
              <a:gdLst/>
              <a:ahLst/>
              <a:cxnLst/>
              <a:rect l="l" t="t" r="r" b="b"/>
              <a:pathLst>
                <a:path w="4599980" h="574873">
                  <a:moveTo>
                    <a:pt x="0" y="0"/>
                  </a:moveTo>
                  <a:lnTo>
                    <a:pt x="4599980" y="0"/>
                  </a:lnTo>
                  <a:lnTo>
                    <a:pt x="4599980" y="574873"/>
                  </a:lnTo>
                  <a:lnTo>
                    <a:pt x="0" y="5748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4599980" cy="603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Pooling Layers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790360" y="6677620"/>
            <a:ext cx="7471321" cy="469106"/>
            <a:chOff x="0" y="0"/>
            <a:chExt cx="9961762" cy="62547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9961762" cy="625475"/>
            </a:xfrm>
            <a:custGeom>
              <a:avLst/>
              <a:gdLst/>
              <a:ahLst/>
              <a:cxnLst/>
              <a:rect l="l" t="t" r="r" b="b"/>
              <a:pathLst>
                <a:path w="9961762" h="625475">
                  <a:moveTo>
                    <a:pt x="0" y="0"/>
                  </a:moveTo>
                  <a:lnTo>
                    <a:pt x="9961762" y="0"/>
                  </a:lnTo>
                  <a:lnTo>
                    <a:pt x="9961762" y="625475"/>
                  </a:lnTo>
                  <a:lnTo>
                    <a:pt x="0" y="625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0"/>
              <a:ext cx="9961762" cy="7207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249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Reduce image dimension while keeping important info.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7884319" y="7536805"/>
            <a:ext cx="1466255" cy="1759446"/>
          </a:xfrm>
          <a:custGeom>
            <a:avLst/>
            <a:gdLst/>
            <a:ahLst/>
            <a:cxnLst/>
            <a:rect l="l" t="t" r="r" b="b"/>
            <a:pathLst>
              <a:path w="1466255" h="1759446">
                <a:moveTo>
                  <a:pt x="0" y="0"/>
                </a:moveTo>
                <a:lnTo>
                  <a:pt x="1466255" y="0"/>
                </a:lnTo>
                <a:lnTo>
                  <a:pt x="1466255" y="1759446"/>
                </a:lnTo>
                <a:lnTo>
                  <a:pt x="0" y="17594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5" b="-55"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9790360" y="7829996"/>
            <a:ext cx="3603426" cy="431155"/>
            <a:chOff x="0" y="0"/>
            <a:chExt cx="4804568" cy="57487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804568" cy="574873"/>
            </a:xfrm>
            <a:custGeom>
              <a:avLst/>
              <a:gdLst/>
              <a:ahLst/>
              <a:cxnLst/>
              <a:rect l="l" t="t" r="r" b="b"/>
              <a:pathLst>
                <a:path w="4804568" h="574873">
                  <a:moveTo>
                    <a:pt x="0" y="0"/>
                  </a:moveTo>
                  <a:lnTo>
                    <a:pt x="4804568" y="0"/>
                  </a:lnTo>
                  <a:lnTo>
                    <a:pt x="4804568" y="574873"/>
                  </a:lnTo>
                  <a:lnTo>
                    <a:pt x="0" y="5748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28575"/>
              <a:ext cx="4804568" cy="603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Fully Connected Layers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790360" y="8437066"/>
            <a:ext cx="7471321" cy="469106"/>
            <a:chOff x="0" y="0"/>
            <a:chExt cx="9961762" cy="62547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9961762" cy="625475"/>
            </a:xfrm>
            <a:custGeom>
              <a:avLst/>
              <a:gdLst/>
              <a:ahLst/>
              <a:cxnLst/>
              <a:rect l="l" t="t" r="r" b="b"/>
              <a:pathLst>
                <a:path w="9961762" h="625475">
                  <a:moveTo>
                    <a:pt x="0" y="0"/>
                  </a:moveTo>
                  <a:lnTo>
                    <a:pt x="9961762" y="0"/>
                  </a:lnTo>
                  <a:lnTo>
                    <a:pt x="9961762" y="625475"/>
                  </a:lnTo>
                  <a:lnTo>
                    <a:pt x="0" y="625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95250"/>
              <a:ext cx="9961762" cy="7207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249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Classify features to predict face presence.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50699" y="2190899"/>
            <a:ext cx="15675769" cy="880021"/>
            <a:chOff x="0" y="0"/>
            <a:chExt cx="20901025" cy="1173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901025" cy="1173362"/>
            </a:xfrm>
            <a:custGeom>
              <a:avLst/>
              <a:gdLst/>
              <a:ahLst/>
              <a:cxnLst/>
              <a:rect l="l" t="t" r="r" b="b"/>
              <a:pathLst>
                <a:path w="20901025" h="1173362">
                  <a:moveTo>
                    <a:pt x="0" y="0"/>
                  </a:moveTo>
                  <a:lnTo>
                    <a:pt x="20901025" y="0"/>
                  </a:lnTo>
                  <a:lnTo>
                    <a:pt x="20901025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20901025" cy="12019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dirty="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Deep Neural Networks: Training Data and Process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47155" y="4712791"/>
            <a:ext cx="3520231" cy="439936"/>
            <a:chOff x="0" y="0"/>
            <a:chExt cx="4693642" cy="58658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Datasets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47155" y="5451872"/>
            <a:ext cx="7731919" cy="478780"/>
            <a:chOff x="0" y="0"/>
            <a:chExt cx="10309225" cy="63837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309225" cy="638373"/>
            </a:xfrm>
            <a:custGeom>
              <a:avLst/>
              <a:gdLst/>
              <a:ahLst/>
              <a:cxnLst/>
              <a:rect l="l" t="t" r="r" b="b"/>
              <a:pathLst>
                <a:path w="10309225" h="638373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ImageNet, COCO, WIDER FACE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47155" y="6035279"/>
            <a:ext cx="7731919" cy="478780"/>
            <a:chOff x="0" y="0"/>
            <a:chExt cx="10309225" cy="63837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309225" cy="638373"/>
            </a:xfrm>
            <a:custGeom>
              <a:avLst/>
              <a:gdLst/>
              <a:ahLst/>
              <a:cxnLst/>
              <a:rect l="l" t="t" r="r" b="b"/>
              <a:pathLst>
                <a:path w="10309225" h="638373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Diverse, large-scale samples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518451" y="4712791"/>
            <a:ext cx="3520231" cy="439936"/>
            <a:chOff x="0" y="0"/>
            <a:chExt cx="4693642" cy="5865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Training Techniques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518451" y="5451872"/>
            <a:ext cx="7731919" cy="478780"/>
            <a:chOff x="0" y="0"/>
            <a:chExt cx="10309225" cy="63837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309225" cy="638373"/>
            </a:xfrm>
            <a:custGeom>
              <a:avLst/>
              <a:gdLst/>
              <a:ahLst/>
              <a:cxnLst/>
              <a:rect l="l" t="t" r="r" b="b"/>
              <a:pathLst>
                <a:path w="10309225" h="638373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Data augmentation for robustness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518451" y="6035279"/>
            <a:ext cx="7731919" cy="478780"/>
            <a:chOff x="0" y="0"/>
            <a:chExt cx="10309225" cy="63837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309225" cy="638373"/>
            </a:xfrm>
            <a:custGeom>
              <a:avLst/>
              <a:gdLst/>
              <a:ahLst/>
              <a:cxnLst/>
              <a:rect l="l" t="t" r="r" b="b"/>
              <a:pathLst>
                <a:path w="10309225" h="638373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Transfer learning from pre-trained models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518451" y="6618685"/>
            <a:ext cx="7731919" cy="478780"/>
            <a:chOff x="0" y="0"/>
            <a:chExt cx="10309225" cy="63837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309225" cy="638373"/>
            </a:xfrm>
            <a:custGeom>
              <a:avLst/>
              <a:gdLst/>
              <a:ahLst/>
              <a:cxnLst/>
              <a:rect l="l" t="t" r="r" b="b"/>
              <a:pathLst>
                <a:path w="10309225" h="638373">
                  <a:moveTo>
                    <a:pt x="0" y="0"/>
                  </a:moveTo>
                  <a:lnTo>
                    <a:pt x="10309225" y="0"/>
                  </a:lnTo>
                  <a:lnTo>
                    <a:pt x="1030922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95250"/>
              <a:ext cx="1030922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48754" lvl="1" indent="-174377" algn="l">
                <a:lnSpc>
                  <a:spcPts val="3750"/>
                </a:lnSpc>
                <a:buFont typeface="Arial"/>
                <a:buChar char="•"/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Optimized with SGD and Adam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18288000" cy="3740200"/>
          </a:xfrm>
          <a:custGeom>
            <a:avLst/>
            <a:gdLst/>
            <a:ahLst/>
            <a:cxnLst/>
            <a:rect l="l" t="t" r="r" b="b"/>
            <a:pathLst>
              <a:path w="18288000" h="3740200">
                <a:moveTo>
                  <a:pt x="0" y="0"/>
                </a:moveTo>
                <a:lnTo>
                  <a:pt x="18288000" y="0"/>
                </a:lnTo>
                <a:lnTo>
                  <a:pt x="18288000" y="3740200"/>
                </a:lnTo>
                <a:lnTo>
                  <a:pt x="0" y="3740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1" b="-41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47155" y="5261521"/>
            <a:ext cx="11135916" cy="880021"/>
            <a:chOff x="0" y="0"/>
            <a:chExt cx="14847888" cy="11733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847889" cy="1173362"/>
            </a:xfrm>
            <a:custGeom>
              <a:avLst/>
              <a:gdLst/>
              <a:ahLst/>
              <a:cxnLst/>
              <a:rect l="l" t="t" r="r" b="b"/>
              <a:pathLst>
                <a:path w="14847889" h="1173362">
                  <a:moveTo>
                    <a:pt x="0" y="0"/>
                  </a:moveTo>
                  <a:lnTo>
                    <a:pt x="14847889" y="0"/>
                  </a:lnTo>
                  <a:lnTo>
                    <a:pt x="14847889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4847888" cy="12019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Deep Neural Networks: Advantages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47155" y="6590259"/>
            <a:ext cx="5198417" cy="2175272"/>
            <a:chOff x="0" y="0"/>
            <a:chExt cx="6931223" cy="290036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31152" cy="2900299"/>
            </a:xfrm>
            <a:custGeom>
              <a:avLst/>
              <a:gdLst/>
              <a:ahLst/>
              <a:cxnLst/>
              <a:rect l="l" t="t" r="r" b="b"/>
              <a:pathLst>
                <a:path w="6931152" h="290029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6871335" y="0"/>
                  </a:lnTo>
                  <a:cubicBezTo>
                    <a:pt x="6904355" y="0"/>
                    <a:pt x="6931152" y="26797"/>
                    <a:pt x="6931152" y="59817"/>
                  </a:cubicBezTo>
                  <a:lnTo>
                    <a:pt x="6931152" y="2840482"/>
                  </a:lnTo>
                  <a:cubicBezTo>
                    <a:pt x="6931152" y="2873502"/>
                    <a:pt x="6904355" y="2900299"/>
                    <a:pt x="6871335" y="2900299"/>
                  </a:cubicBezTo>
                  <a:lnTo>
                    <a:pt x="59817" y="2900299"/>
                  </a:lnTo>
                  <a:cubicBezTo>
                    <a:pt x="26797" y="2900299"/>
                    <a:pt x="0" y="2873502"/>
                    <a:pt x="0" y="284048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346299" y="6889402"/>
            <a:ext cx="3520231" cy="439936"/>
            <a:chOff x="0" y="0"/>
            <a:chExt cx="4693642" cy="58658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High Accuracy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46299" y="7508825"/>
            <a:ext cx="4600129" cy="957560"/>
            <a:chOff x="0" y="0"/>
            <a:chExt cx="6133505" cy="127674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133505" cy="1276747"/>
            </a:xfrm>
            <a:custGeom>
              <a:avLst/>
              <a:gdLst/>
              <a:ahLst/>
              <a:cxnLst/>
              <a:rect l="l" t="t" r="r" b="b"/>
              <a:pathLst>
                <a:path w="6133505" h="1276747">
                  <a:moveTo>
                    <a:pt x="0" y="0"/>
                  </a:moveTo>
                  <a:lnTo>
                    <a:pt x="6133505" y="0"/>
                  </a:lnTo>
                  <a:lnTo>
                    <a:pt x="613350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6133505" cy="1371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99% benchmark detection accuracy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544716" y="6590259"/>
            <a:ext cx="5198417" cy="2175272"/>
            <a:chOff x="0" y="0"/>
            <a:chExt cx="6931223" cy="290036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931152" cy="2900299"/>
            </a:xfrm>
            <a:custGeom>
              <a:avLst/>
              <a:gdLst/>
              <a:ahLst/>
              <a:cxnLst/>
              <a:rect l="l" t="t" r="r" b="b"/>
              <a:pathLst>
                <a:path w="6931152" h="290029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6871335" y="0"/>
                  </a:lnTo>
                  <a:cubicBezTo>
                    <a:pt x="6904355" y="0"/>
                    <a:pt x="6931152" y="26797"/>
                    <a:pt x="6931152" y="59817"/>
                  </a:cubicBezTo>
                  <a:lnTo>
                    <a:pt x="6931152" y="2840482"/>
                  </a:lnTo>
                  <a:cubicBezTo>
                    <a:pt x="6931152" y="2873502"/>
                    <a:pt x="6904355" y="2900299"/>
                    <a:pt x="6871335" y="2900299"/>
                  </a:cubicBezTo>
                  <a:lnTo>
                    <a:pt x="59817" y="2900299"/>
                  </a:lnTo>
                  <a:cubicBezTo>
                    <a:pt x="26797" y="2900299"/>
                    <a:pt x="0" y="2873502"/>
                    <a:pt x="0" y="284048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6843861" y="6889402"/>
            <a:ext cx="3520231" cy="439936"/>
            <a:chOff x="0" y="0"/>
            <a:chExt cx="4693642" cy="58658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Robustness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843861" y="7508825"/>
            <a:ext cx="4600129" cy="957560"/>
            <a:chOff x="0" y="0"/>
            <a:chExt cx="6133505" cy="127674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133505" cy="1276747"/>
            </a:xfrm>
            <a:custGeom>
              <a:avLst/>
              <a:gdLst/>
              <a:ahLst/>
              <a:cxnLst/>
              <a:rect l="l" t="t" r="r" b="b"/>
              <a:pathLst>
                <a:path w="6133505" h="1276747">
                  <a:moveTo>
                    <a:pt x="0" y="0"/>
                  </a:moveTo>
                  <a:lnTo>
                    <a:pt x="6133505" y="0"/>
                  </a:lnTo>
                  <a:lnTo>
                    <a:pt x="613350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95250"/>
              <a:ext cx="6133505" cy="1371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Handles lighting, pose, and occlusion variations well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042279" y="6590259"/>
            <a:ext cx="5198417" cy="2175272"/>
            <a:chOff x="0" y="0"/>
            <a:chExt cx="6931223" cy="290036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931152" cy="2900299"/>
            </a:xfrm>
            <a:custGeom>
              <a:avLst/>
              <a:gdLst/>
              <a:ahLst/>
              <a:cxnLst/>
              <a:rect l="l" t="t" r="r" b="b"/>
              <a:pathLst>
                <a:path w="6931152" h="290029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6871335" y="0"/>
                  </a:lnTo>
                  <a:cubicBezTo>
                    <a:pt x="6904355" y="0"/>
                    <a:pt x="6931152" y="26797"/>
                    <a:pt x="6931152" y="59817"/>
                  </a:cubicBezTo>
                  <a:lnTo>
                    <a:pt x="6931152" y="2840482"/>
                  </a:lnTo>
                  <a:cubicBezTo>
                    <a:pt x="6931152" y="2873502"/>
                    <a:pt x="6904355" y="2900299"/>
                    <a:pt x="6871335" y="2900299"/>
                  </a:cubicBezTo>
                  <a:lnTo>
                    <a:pt x="59817" y="2900299"/>
                  </a:lnTo>
                  <a:cubicBezTo>
                    <a:pt x="26797" y="2900299"/>
                    <a:pt x="0" y="2873502"/>
                    <a:pt x="0" y="284048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2341424" y="6889402"/>
            <a:ext cx="3520231" cy="439936"/>
            <a:chOff x="0" y="0"/>
            <a:chExt cx="4693642" cy="586582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693642" cy="586582"/>
            </a:xfrm>
            <a:custGeom>
              <a:avLst/>
              <a:gdLst/>
              <a:ahLst/>
              <a:cxnLst/>
              <a:rect l="l" t="t" r="r" b="b"/>
              <a:pathLst>
                <a:path w="4693642" h="586582">
                  <a:moveTo>
                    <a:pt x="0" y="0"/>
                  </a:moveTo>
                  <a:lnTo>
                    <a:pt x="4693642" y="0"/>
                  </a:lnTo>
                  <a:lnTo>
                    <a:pt x="4693642" y="586582"/>
                  </a:lnTo>
                  <a:lnTo>
                    <a:pt x="0" y="586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19050"/>
              <a:ext cx="4693642" cy="6056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Scale Detection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2341424" y="7508825"/>
            <a:ext cx="4600129" cy="957560"/>
            <a:chOff x="0" y="0"/>
            <a:chExt cx="6133505" cy="1276747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6133505" cy="1276747"/>
            </a:xfrm>
            <a:custGeom>
              <a:avLst/>
              <a:gdLst/>
              <a:ahLst/>
              <a:cxnLst/>
              <a:rect l="l" t="t" r="r" b="b"/>
              <a:pathLst>
                <a:path w="6133505" h="1276747">
                  <a:moveTo>
                    <a:pt x="0" y="0"/>
                  </a:moveTo>
                  <a:lnTo>
                    <a:pt x="6133505" y="0"/>
                  </a:lnTo>
                  <a:lnTo>
                    <a:pt x="613350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0"/>
              <a:ext cx="6133505" cy="1371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Detects faces smaller than 24x24 pixels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1430000" y="8186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47155" y="930027"/>
            <a:ext cx="9335691" cy="1760041"/>
            <a:chOff x="0" y="0"/>
            <a:chExt cx="12447588" cy="234672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447588" cy="2346722"/>
            </a:xfrm>
            <a:custGeom>
              <a:avLst/>
              <a:gdLst/>
              <a:ahLst/>
              <a:cxnLst/>
              <a:rect l="l" t="t" r="r" b="b"/>
              <a:pathLst>
                <a:path w="12447588" h="2346722">
                  <a:moveTo>
                    <a:pt x="0" y="0"/>
                  </a:moveTo>
                  <a:lnTo>
                    <a:pt x="12447588" y="0"/>
                  </a:lnTo>
                  <a:lnTo>
                    <a:pt x="12447588" y="2346722"/>
                  </a:lnTo>
                  <a:lnTo>
                    <a:pt x="0" y="23467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447588" cy="23752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Comparison: Haar Cascades vs. Deep Neural Networks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42392" y="3134022"/>
            <a:ext cx="9345216" cy="6227712"/>
            <a:chOff x="0" y="0"/>
            <a:chExt cx="12460288" cy="830361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60350" cy="8303514"/>
            </a:xfrm>
            <a:custGeom>
              <a:avLst/>
              <a:gdLst/>
              <a:ahLst/>
              <a:cxnLst/>
              <a:rect l="l" t="t" r="r" b="b"/>
              <a:pathLst>
                <a:path w="12460350" h="8303514">
                  <a:moveTo>
                    <a:pt x="0" y="66167"/>
                  </a:moveTo>
                  <a:cubicBezTo>
                    <a:pt x="0" y="29591"/>
                    <a:pt x="29718" y="0"/>
                    <a:pt x="66294" y="0"/>
                  </a:cubicBezTo>
                  <a:lnTo>
                    <a:pt x="12394057" y="0"/>
                  </a:lnTo>
                  <a:lnTo>
                    <a:pt x="12394057" y="6350"/>
                  </a:lnTo>
                  <a:lnTo>
                    <a:pt x="12394057" y="0"/>
                  </a:lnTo>
                  <a:cubicBezTo>
                    <a:pt x="12430633" y="0"/>
                    <a:pt x="12460350" y="29591"/>
                    <a:pt x="12460350" y="66167"/>
                  </a:cubicBezTo>
                  <a:lnTo>
                    <a:pt x="12454000" y="66167"/>
                  </a:lnTo>
                  <a:lnTo>
                    <a:pt x="12460350" y="66167"/>
                  </a:lnTo>
                  <a:lnTo>
                    <a:pt x="12460350" y="8237348"/>
                  </a:lnTo>
                  <a:lnTo>
                    <a:pt x="12454000" y="8237348"/>
                  </a:lnTo>
                  <a:lnTo>
                    <a:pt x="12460350" y="8237348"/>
                  </a:lnTo>
                  <a:cubicBezTo>
                    <a:pt x="12460350" y="8273924"/>
                    <a:pt x="12430633" y="8303514"/>
                    <a:pt x="12394057" y="8303514"/>
                  </a:cubicBezTo>
                  <a:lnTo>
                    <a:pt x="12394057" y="8297164"/>
                  </a:lnTo>
                  <a:lnTo>
                    <a:pt x="12394057" y="8303514"/>
                  </a:lnTo>
                  <a:lnTo>
                    <a:pt x="66294" y="8303514"/>
                  </a:lnTo>
                  <a:lnTo>
                    <a:pt x="66294" y="8297164"/>
                  </a:lnTo>
                  <a:lnTo>
                    <a:pt x="66294" y="8303514"/>
                  </a:lnTo>
                  <a:cubicBezTo>
                    <a:pt x="29718" y="8303514"/>
                    <a:pt x="0" y="8273924"/>
                    <a:pt x="0" y="8237348"/>
                  </a:cubicBezTo>
                  <a:lnTo>
                    <a:pt x="0" y="66167"/>
                  </a:lnTo>
                  <a:lnTo>
                    <a:pt x="6350" y="66167"/>
                  </a:lnTo>
                  <a:lnTo>
                    <a:pt x="0" y="66167"/>
                  </a:lnTo>
                  <a:moveTo>
                    <a:pt x="12700" y="66167"/>
                  </a:moveTo>
                  <a:lnTo>
                    <a:pt x="12700" y="8237348"/>
                  </a:lnTo>
                  <a:lnTo>
                    <a:pt x="6350" y="8237348"/>
                  </a:lnTo>
                  <a:lnTo>
                    <a:pt x="12700" y="8237348"/>
                  </a:lnTo>
                  <a:cubicBezTo>
                    <a:pt x="12700" y="8266938"/>
                    <a:pt x="36703" y="8290814"/>
                    <a:pt x="66294" y="8290814"/>
                  </a:cubicBezTo>
                  <a:lnTo>
                    <a:pt x="12394057" y="8290814"/>
                  </a:lnTo>
                  <a:cubicBezTo>
                    <a:pt x="12423648" y="8290814"/>
                    <a:pt x="12447650" y="8266812"/>
                    <a:pt x="12447650" y="8237348"/>
                  </a:cubicBezTo>
                  <a:lnTo>
                    <a:pt x="12447650" y="66167"/>
                  </a:lnTo>
                  <a:cubicBezTo>
                    <a:pt x="12447650" y="36576"/>
                    <a:pt x="12423648" y="12700"/>
                    <a:pt x="12394057" y="12700"/>
                  </a:cubicBezTo>
                  <a:lnTo>
                    <a:pt x="66294" y="12700"/>
                  </a:lnTo>
                  <a:lnTo>
                    <a:pt x="66294" y="6350"/>
                  </a:lnTo>
                  <a:lnTo>
                    <a:pt x="66294" y="12700"/>
                  </a:lnTo>
                  <a:cubicBezTo>
                    <a:pt x="36703" y="12700"/>
                    <a:pt x="12700" y="36703"/>
                    <a:pt x="12700" y="66167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056680" y="3148310"/>
            <a:ext cx="9315599" cy="1335584"/>
            <a:chOff x="0" y="0"/>
            <a:chExt cx="12420798" cy="178077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420854" cy="1780794"/>
            </a:xfrm>
            <a:custGeom>
              <a:avLst/>
              <a:gdLst/>
              <a:ahLst/>
              <a:cxnLst/>
              <a:rect l="l" t="t" r="r" b="b"/>
              <a:pathLst>
                <a:path w="12420854" h="1780794">
                  <a:moveTo>
                    <a:pt x="0" y="0"/>
                  </a:moveTo>
                  <a:lnTo>
                    <a:pt x="12420854" y="0"/>
                  </a:lnTo>
                  <a:lnTo>
                    <a:pt x="12420854" y="1780794"/>
                  </a:lnTo>
                  <a:lnTo>
                    <a:pt x="0" y="1780794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356866" y="3337321"/>
            <a:ext cx="2501801" cy="478780"/>
            <a:chOff x="0" y="0"/>
            <a:chExt cx="3335735" cy="63837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335735" cy="638373"/>
            </a:xfrm>
            <a:custGeom>
              <a:avLst/>
              <a:gdLst/>
              <a:ahLst/>
              <a:cxnLst/>
              <a:rect l="l" t="t" r="r" b="b"/>
              <a:pathLst>
                <a:path w="3335735" h="638373">
                  <a:moveTo>
                    <a:pt x="0" y="0"/>
                  </a:moveTo>
                  <a:lnTo>
                    <a:pt x="3335735" y="0"/>
                  </a:lnTo>
                  <a:lnTo>
                    <a:pt x="333573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333573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Aspect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4466481" y="3337321"/>
            <a:ext cx="2497039" cy="478780"/>
            <a:chOff x="0" y="0"/>
            <a:chExt cx="3329385" cy="63837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329385" cy="638373"/>
            </a:xfrm>
            <a:custGeom>
              <a:avLst/>
              <a:gdLst/>
              <a:ahLst/>
              <a:cxnLst/>
              <a:rect l="l" t="t" r="r" b="b"/>
              <a:pathLst>
                <a:path w="3329385" h="638373">
                  <a:moveTo>
                    <a:pt x="0" y="0"/>
                  </a:moveTo>
                  <a:lnTo>
                    <a:pt x="3329385" y="0"/>
                  </a:lnTo>
                  <a:lnTo>
                    <a:pt x="332938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332938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Haar Cascades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571334" y="3337321"/>
            <a:ext cx="2501801" cy="957560"/>
            <a:chOff x="0" y="0"/>
            <a:chExt cx="3335735" cy="127674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335735" cy="1276747"/>
            </a:xfrm>
            <a:custGeom>
              <a:avLst/>
              <a:gdLst/>
              <a:ahLst/>
              <a:cxnLst/>
              <a:rect l="l" t="t" r="r" b="b"/>
              <a:pathLst>
                <a:path w="3335735" h="1276747">
                  <a:moveTo>
                    <a:pt x="0" y="0"/>
                  </a:moveTo>
                  <a:lnTo>
                    <a:pt x="3335735" y="0"/>
                  </a:lnTo>
                  <a:lnTo>
                    <a:pt x="333573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95250"/>
              <a:ext cx="3335735" cy="1371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Deep Neural Networks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56680" y="4483894"/>
            <a:ext cx="9315599" cy="1335584"/>
            <a:chOff x="0" y="0"/>
            <a:chExt cx="12420798" cy="178077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2420854" cy="1780794"/>
            </a:xfrm>
            <a:custGeom>
              <a:avLst/>
              <a:gdLst/>
              <a:ahLst/>
              <a:cxnLst/>
              <a:rect l="l" t="t" r="r" b="b"/>
              <a:pathLst>
                <a:path w="12420854" h="1780794">
                  <a:moveTo>
                    <a:pt x="0" y="0"/>
                  </a:moveTo>
                  <a:lnTo>
                    <a:pt x="12420854" y="0"/>
                  </a:lnTo>
                  <a:lnTo>
                    <a:pt x="12420854" y="1780794"/>
                  </a:lnTo>
                  <a:lnTo>
                    <a:pt x="0" y="178079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356866" y="4672905"/>
            <a:ext cx="2501801" cy="478780"/>
            <a:chOff x="0" y="0"/>
            <a:chExt cx="3335735" cy="63837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3335735" cy="638373"/>
            </a:xfrm>
            <a:custGeom>
              <a:avLst/>
              <a:gdLst/>
              <a:ahLst/>
              <a:cxnLst/>
              <a:rect l="l" t="t" r="r" b="b"/>
              <a:pathLst>
                <a:path w="3335735" h="638373">
                  <a:moveTo>
                    <a:pt x="0" y="0"/>
                  </a:moveTo>
                  <a:lnTo>
                    <a:pt x="3335735" y="0"/>
                  </a:lnTo>
                  <a:lnTo>
                    <a:pt x="333573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95250"/>
              <a:ext cx="333573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Accuracy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4466481" y="4672905"/>
            <a:ext cx="2497039" cy="478780"/>
            <a:chOff x="0" y="0"/>
            <a:chExt cx="3329385" cy="63837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329385" cy="638373"/>
            </a:xfrm>
            <a:custGeom>
              <a:avLst/>
              <a:gdLst/>
              <a:ahLst/>
              <a:cxnLst/>
              <a:rect l="l" t="t" r="r" b="b"/>
              <a:pathLst>
                <a:path w="3329385" h="638373">
                  <a:moveTo>
                    <a:pt x="0" y="0"/>
                  </a:moveTo>
                  <a:lnTo>
                    <a:pt x="3329385" y="0"/>
                  </a:lnTo>
                  <a:lnTo>
                    <a:pt x="332938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95250"/>
              <a:ext cx="332938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Lower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7571334" y="4672905"/>
            <a:ext cx="2501801" cy="957560"/>
            <a:chOff x="0" y="0"/>
            <a:chExt cx="3335735" cy="1276747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3335735" cy="1276747"/>
            </a:xfrm>
            <a:custGeom>
              <a:avLst/>
              <a:gdLst/>
              <a:ahLst/>
              <a:cxnLst/>
              <a:rect l="l" t="t" r="r" b="b"/>
              <a:pathLst>
                <a:path w="3335735" h="1276747">
                  <a:moveTo>
                    <a:pt x="0" y="0"/>
                  </a:moveTo>
                  <a:lnTo>
                    <a:pt x="3335735" y="0"/>
                  </a:lnTo>
                  <a:lnTo>
                    <a:pt x="333573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0"/>
              <a:ext cx="3335735" cy="1371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Higher (5x more accurate)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056680" y="5819477"/>
            <a:ext cx="9315599" cy="1335584"/>
            <a:chOff x="0" y="0"/>
            <a:chExt cx="12420798" cy="1780778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2420854" cy="1780794"/>
            </a:xfrm>
            <a:custGeom>
              <a:avLst/>
              <a:gdLst/>
              <a:ahLst/>
              <a:cxnLst/>
              <a:rect l="l" t="t" r="r" b="b"/>
              <a:pathLst>
                <a:path w="12420854" h="1780794">
                  <a:moveTo>
                    <a:pt x="0" y="0"/>
                  </a:moveTo>
                  <a:lnTo>
                    <a:pt x="12420854" y="0"/>
                  </a:lnTo>
                  <a:lnTo>
                    <a:pt x="12420854" y="1780794"/>
                  </a:lnTo>
                  <a:lnTo>
                    <a:pt x="0" y="1780794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1356866" y="6008489"/>
            <a:ext cx="2501801" cy="478780"/>
            <a:chOff x="0" y="0"/>
            <a:chExt cx="3335735" cy="638373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335735" cy="638373"/>
            </a:xfrm>
            <a:custGeom>
              <a:avLst/>
              <a:gdLst/>
              <a:ahLst/>
              <a:cxnLst/>
              <a:rect l="l" t="t" r="r" b="b"/>
              <a:pathLst>
                <a:path w="3335735" h="638373">
                  <a:moveTo>
                    <a:pt x="0" y="0"/>
                  </a:moveTo>
                  <a:lnTo>
                    <a:pt x="3335735" y="0"/>
                  </a:lnTo>
                  <a:lnTo>
                    <a:pt x="333573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95250"/>
              <a:ext cx="333573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Speed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4466481" y="6008489"/>
            <a:ext cx="2497039" cy="478780"/>
            <a:chOff x="0" y="0"/>
            <a:chExt cx="3329385" cy="638373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3329385" cy="638373"/>
            </a:xfrm>
            <a:custGeom>
              <a:avLst/>
              <a:gdLst/>
              <a:ahLst/>
              <a:cxnLst/>
              <a:rect l="l" t="t" r="r" b="b"/>
              <a:pathLst>
                <a:path w="3329385" h="638373">
                  <a:moveTo>
                    <a:pt x="0" y="0"/>
                  </a:moveTo>
                  <a:lnTo>
                    <a:pt x="3329385" y="0"/>
                  </a:lnTo>
                  <a:lnTo>
                    <a:pt x="332938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95250"/>
              <a:ext cx="332938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10x faster on CPU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7571334" y="6008489"/>
            <a:ext cx="2501801" cy="957560"/>
            <a:chOff x="0" y="0"/>
            <a:chExt cx="3335735" cy="1276747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3335735" cy="1276747"/>
            </a:xfrm>
            <a:custGeom>
              <a:avLst/>
              <a:gdLst/>
              <a:ahLst/>
              <a:cxnLst/>
              <a:rect l="l" t="t" r="r" b="b"/>
              <a:pathLst>
                <a:path w="3335735" h="1276747">
                  <a:moveTo>
                    <a:pt x="0" y="0"/>
                  </a:moveTo>
                  <a:lnTo>
                    <a:pt x="3335735" y="0"/>
                  </a:lnTo>
                  <a:lnTo>
                    <a:pt x="333573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95250"/>
              <a:ext cx="3335735" cy="1371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Requires GPU, slower on CPU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056680" y="7155061"/>
            <a:ext cx="9315599" cy="1335584"/>
            <a:chOff x="0" y="0"/>
            <a:chExt cx="12420798" cy="1780778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2420854" cy="1780794"/>
            </a:xfrm>
            <a:custGeom>
              <a:avLst/>
              <a:gdLst/>
              <a:ahLst/>
              <a:cxnLst/>
              <a:rect l="l" t="t" r="r" b="b"/>
              <a:pathLst>
                <a:path w="12420854" h="1780794">
                  <a:moveTo>
                    <a:pt x="0" y="0"/>
                  </a:moveTo>
                  <a:lnTo>
                    <a:pt x="12420854" y="0"/>
                  </a:lnTo>
                  <a:lnTo>
                    <a:pt x="12420854" y="1780794"/>
                  </a:lnTo>
                  <a:lnTo>
                    <a:pt x="0" y="178079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47" name="Group 47"/>
          <p:cNvGrpSpPr/>
          <p:nvPr/>
        </p:nvGrpSpPr>
        <p:grpSpPr>
          <a:xfrm>
            <a:off x="1356866" y="7344072"/>
            <a:ext cx="2501801" cy="957560"/>
            <a:chOff x="0" y="0"/>
            <a:chExt cx="3335735" cy="1276747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3335735" cy="1276747"/>
            </a:xfrm>
            <a:custGeom>
              <a:avLst/>
              <a:gdLst/>
              <a:ahLst/>
              <a:cxnLst/>
              <a:rect l="l" t="t" r="r" b="b"/>
              <a:pathLst>
                <a:path w="3335735" h="1276747">
                  <a:moveTo>
                    <a:pt x="0" y="0"/>
                  </a:moveTo>
                  <a:lnTo>
                    <a:pt x="3335735" y="0"/>
                  </a:lnTo>
                  <a:lnTo>
                    <a:pt x="3335735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95250"/>
              <a:ext cx="3335735" cy="1371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Computational Cost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4466481" y="7344072"/>
            <a:ext cx="2497039" cy="478780"/>
            <a:chOff x="0" y="0"/>
            <a:chExt cx="3329385" cy="638373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3329385" cy="638373"/>
            </a:xfrm>
            <a:custGeom>
              <a:avLst/>
              <a:gdLst/>
              <a:ahLst/>
              <a:cxnLst/>
              <a:rect l="l" t="t" r="r" b="b"/>
              <a:pathLst>
                <a:path w="3329385" h="638373">
                  <a:moveTo>
                    <a:pt x="0" y="0"/>
                  </a:moveTo>
                  <a:lnTo>
                    <a:pt x="3329385" y="0"/>
                  </a:lnTo>
                  <a:lnTo>
                    <a:pt x="332938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0" y="-95250"/>
              <a:ext cx="332938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Low</a:t>
              </a: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7571334" y="7344072"/>
            <a:ext cx="2501801" cy="478780"/>
            <a:chOff x="0" y="0"/>
            <a:chExt cx="3335735" cy="638373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3335735" cy="638373"/>
            </a:xfrm>
            <a:custGeom>
              <a:avLst/>
              <a:gdLst/>
              <a:ahLst/>
              <a:cxnLst/>
              <a:rect l="l" t="t" r="r" b="b"/>
              <a:pathLst>
                <a:path w="3335735" h="638373">
                  <a:moveTo>
                    <a:pt x="0" y="0"/>
                  </a:moveTo>
                  <a:lnTo>
                    <a:pt x="3335735" y="0"/>
                  </a:lnTo>
                  <a:lnTo>
                    <a:pt x="333573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0" y="-95250"/>
              <a:ext cx="333573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High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1056680" y="8490645"/>
            <a:ext cx="9315599" cy="856804"/>
            <a:chOff x="0" y="0"/>
            <a:chExt cx="12420798" cy="1142405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2420854" cy="1142365"/>
            </a:xfrm>
            <a:custGeom>
              <a:avLst/>
              <a:gdLst/>
              <a:ahLst/>
              <a:cxnLst/>
              <a:rect l="l" t="t" r="r" b="b"/>
              <a:pathLst>
                <a:path w="12420854" h="1142365">
                  <a:moveTo>
                    <a:pt x="0" y="0"/>
                  </a:moveTo>
                  <a:lnTo>
                    <a:pt x="12420854" y="0"/>
                  </a:lnTo>
                  <a:lnTo>
                    <a:pt x="12420854" y="1142365"/>
                  </a:lnTo>
                  <a:lnTo>
                    <a:pt x="0" y="1142365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grpSp>
        <p:nvGrpSpPr>
          <p:cNvPr id="58" name="Group 58"/>
          <p:cNvGrpSpPr/>
          <p:nvPr/>
        </p:nvGrpSpPr>
        <p:grpSpPr>
          <a:xfrm>
            <a:off x="1356866" y="8679656"/>
            <a:ext cx="2501801" cy="478780"/>
            <a:chOff x="0" y="0"/>
            <a:chExt cx="3335735" cy="638373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3335735" cy="638373"/>
            </a:xfrm>
            <a:custGeom>
              <a:avLst/>
              <a:gdLst/>
              <a:ahLst/>
              <a:cxnLst/>
              <a:rect l="l" t="t" r="r" b="b"/>
              <a:pathLst>
                <a:path w="3335735" h="638373">
                  <a:moveTo>
                    <a:pt x="0" y="0"/>
                  </a:moveTo>
                  <a:lnTo>
                    <a:pt x="3335735" y="0"/>
                  </a:lnTo>
                  <a:lnTo>
                    <a:pt x="333573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0" name="TextBox 60"/>
            <p:cNvSpPr txBox="1"/>
            <p:nvPr/>
          </p:nvSpPr>
          <p:spPr>
            <a:xfrm>
              <a:off x="0" y="-95250"/>
              <a:ext cx="333573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Implementation</a:t>
              </a:r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4466481" y="8679656"/>
            <a:ext cx="2497039" cy="478780"/>
            <a:chOff x="0" y="0"/>
            <a:chExt cx="3329385" cy="638373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3329385" cy="638373"/>
            </a:xfrm>
            <a:custGeom>
              <a:avLst/>
              <a:gdLst/>
              <a:ahLst/>
              <a:cxnLst/>
              <a:rect l="l" t="t" r="r" b="b"/>
              <a:pathLst>
                <a:path w="3329385" h="638373">
                  <a:moveTo>
                    <a:pt x="0" y="0"/>
                  </a:moveTo>
                  <a:lnTo>
                    <a:pt x="3329385" y="0"/>
                  </a:lnTo>
                  <a:lnTo>
                    <a:pt x="332938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3" name="TextBox 63"/>
            <p:cNvSpPr txBox="1"/>
            <p:nvPr/>
          </p:nvSpPr>
          <p:spPr>
            <a:xfrm>
              <a:off x="0" y="-95250"/>
              <a:ext cx="332938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Simple</a:t>
              </a:r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7571334" y="8679656"/>
            <a:ext cx="2501801" cy="478780"/>
            <a:chOff x="0" y="0"/>
            <a:chExt cx="3335735" cy="638373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3335735" cy="638373"/>
            </a:xfrm>
            <a:custGeom>
              <a:avLst/>
              <a:gdLst/>
              <a:ahLst/>
              <a:cxnLst/>
              <a:rect l="l" t="t" r="r" b="b"/>
              <a:pathLst>
                <a:path w="3335735" h="638373">
                  <a:moveTo>
                    <a:pt x="0" y="0"/>
                  </a:moveTo>
                  <a:lnTo>
                    <a:pt x="3335735" y="0"/>
                  </a:lnTo>
                  <a:lnTo>
                    <a:pt x="333573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6" name="TextBox 66"/>
            <p:cNvSpPr txBox="1"/>
            <p:nvPr/>
          </p:nvSpPr>
          <p:spPr>
            <a:xfrm>
              <a:off x="0" y="-95250"/>
              <a:ext cx="333573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Complex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454</Words>
  <Application>Microsoft Office PowerPoint</Application>
  <PresentationFormat>Custom</PresentationFormat>
  <Paragraphs>119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Quattrocento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Face-Detection-Haar-Cascades-and-Deep-Neural-Networks.pptx</dc:title>
  <cp:lastModifiedBy>Vignesh B</cp:lastModifiedBy>
  <cp:revision>3</cp:revision>
  <dcterms:created xsi:type="dcterms:W3CDTF">2006-08-16T00:00:00Z</dcterms:created>
  <dcterms:modified xsi:type="dcterms:W3CDTF">2025-05-06T18:32:34Z</dcterms:modified>
  <dc:identifier>DAGmsmmsY7I</dc:identifier>
</cp:coreProperties>
</file>

<file path=docProps/thumbnail.jpeg>
</file>